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key — The median (32.5) is the better measure. The value 5 is an outlier (the player was injured that game) that pulls the mean down to 28.2, which is lower than any of the player's healthy games. The median (32.5) better represents typical minutes played.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3749040" cy="5143500"/>
          </a:xfrm>
          <a:prstGeom prst="rect">
            <a:avLst/>
          </a:prstGeom>
          <a:solidFill>
            <a:srgbClr val="17324D"/>
          </a:solidFill>
          <a:ln/>
        </p:spPr>
      </p:sp>
      <p:sp>
        <p:nvSpPr>
          <p:cNvPr id="3" name="Shape 1"/>
          <p:cNvSpPr/>
          <p:nvPr/>
        </p:nvSpPr>
        <p:spPr>
          <a:xfrm>
            <a:off x="2651760" y="-640080"/>
            <a:ext cx="2011680" cy="2011680"/>
          </a:xfrm>
          <a:prstGeom prst="ellipse">
            <a:avLst/>
          </a:prstGeom>
          <a:solidFill>
            <a:srgbClr val="2E7D9A">
              <a:alpha val="35000"/>
            </a:srgbClr>
          </a:solidFill>
          <a:ln/>
        </p:spPr>
      </p:sp>
      <p:sp>
        <p:nvSpPr>
          <p:cNvPr id="4" name="Text 2"/>
          <p:cNvSpPr/>
          <p:nvPr/>
        </p:nvSpPr>
        <p:spPr>
          <a:xfrm>
            <a:off x="411480" y="365760"/>
            <a:ext cx="3017520" cy="274320"/>
          </a:xfrm>
          <a:prstGeom prst="rect">
            <a:avLst/>
          </a:prstGeom>
          <a:noFill/>
          <a:ln/>
        </p:spPr>
        <p:txBody>
          <a:bodyPr wrap="square" rtlCol="0" anchor="ctr"/>
          <a:lstStyle/>
          <a:p>
            <a:pPr indent="0" marL="0">
              <a:buNone/>
            </a:pPr>
            <a:r>
              <a:rPr lang="en-US" sz="1100" b="1" spc="200" kern="0" dirty="0">
                <a:solidFill>
                  <a:srgbClr val="BFE6E2"/>
                </a:solidFill>
                <a:latin typeface="Outfit" pitchFamily="34" charset="0"/>
                <a:ea typeface="Outfit" pitchFamily="34" charset="-122"/>
                <a:cs typeface="Outfit" pitchFamily="34" charset="-120"/>
              </a:rPr>
              <a:t>NEFT TEACHER</a:t>
            </a:r>
            <a:endParaRPr lang="en-US" sz="1100" dirty="0"/>
          </a:p>
        </p:txBody>
      </p:sp>
      <p:sp>
        <p:nvSpPr>
          <p:cNvPr id="5" name="Text 3"/>
          <p:cNvSpPr/>
          <p:nvPr/>
        </p:nvSpPr>
        <p:spPr>
          <a:xfrm>
            <a:off x="411480" y="777240"/>
            <a:ext cx="1371600" cy="822960"/>
          </a:xfrm>
          <a:prstGeom prst="rect">
            <a:avLst/>
          </a:prstGeom>
          <a:noFill/>
          <a:ln/>
        </p:spPr>
        <p:txBody>
          <a:bodyPr wrap="square" rtlCol="0" anchor="ctr"/>
          <a:lstStyle/>
          <a:p>
            <a:pPr indent="0" marL="0">
              <a:buNone/>
            </a:pPr>
            <a:r>
              <a:rPr lang="en-US" sz="4400" dirty="0">
                <a:solidFill>
                  <a:srgbClr val="000000"/>
                </a:solidFill>
              </a:rPr>
              <a:t>🏀</a:t>
            </a:r>
            <a:endParaRPr lang="en-US" sz="4400" dirty="0"/>
          </a:p>
        </p:txBody>
      </p:sp>
      <p:sp>
        <p:nvSpPr>
          <p:cNvPr id="6" name="Text 4"/>
          <p:cNvSpPr/>
          <p:nvPr/>
        </p:nvSpPr>
        <p:spPr>
          <a:xfrm>
            <a:off x="411480" y="1783080"/>
            <a:ext cx="3017520" cy="1554480"/>
          </a:xfrm>
          <a:prstGeom prst="rect">
            <a:avLst/>
          </a:prstGeom>
          <a:noFill/>
          <a:ln/>
        </p:spPr>
        <p:txBody>
          <a:bodyPr wrap="square" rtlCol="0" anchor="t"/>
          <a:lstStyle/>
          <a:p>
            <a:pPr indent="0" marL="0">
              <a:lnSpc>
                <a:spcPct val="95000"/>
              </a:lnSpc>
              <a:buNone/>
            </a:pPr>
            <a:r>
              <a:rPr lang="en-US" sz="3000" b="1" dirty="0">
                <a:solidFill>
                  <a:srgbClr val="FFFFFF"/>
                </a:solidFill>
                <a:latin typeface="Outfit" pitchFamily="34" charset="0"/>
                <a:ea typeface="Outfit" pitchFamily="34" charset="-122"/>
                <a:cs typeface="Outfit" pitchFamily="34" charset="-120"/>
              </a:rPr>
              <a:t>Appropriate Measures</a:t>
            </a:r>
            <a:endParaRPr lang="en-US" sz="3000" dirty="0"/>
          </a:p>
        </p:txBody>
      </p:sp>
      <p:sp>
        <p:nvSpPr>
          <p:cNvPr id="7" name="Text 5"/>
          <p:cNvSpPr/>
          <p:nvPr/>
        </p:nvSpPr>
        <p:spPr>
          <a:xfrm>
            <a:off x="411480" y="4160520"/>
            <a:ext cx="1188720" cy="310896"/>
          </a:xfrm>
          <a:prstGeom prst="rect">
            <a:avLst>
              <a:gd name="adj" fmla="val 50000"/>
            </a:avLst>
          </a:prstGeom>
          <a:solidFill>
            <a:srgbClr val="2E7D9A"/>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6.DS.6d</a:t>
            </a:r>
            <a:endParaRPr lang="en-US" sz="1000" dirty="0"/>
          </a:p>
        </p:txBody>
      </p:sp>
      <p:sp>
        <p:nvSpPr>
          <p:cNvPr id="8" name="Text 6"/>
          <p:cNvSpPr/>
          <p:nvPr/>
        </p:nvSpPr>
        <p:spPr>
          <a:xfrm>
            <a:off x="1691640" y="4160520"/>
            <a:ext cx="1920240" cy="310896"/>
          </a:xfrm>
          <a:prstGeom prst="rect">
            <a:avLst/>
          </a:prstGeom>
          <a:noFill/>
          <a:ln/>
        </p:spPr>
        <p:txBody>
          <a:bodyPr wrap="square" rtlCol="0" anchor="ctr"/>
          <a:lstStyle/>
          <a:p>
            <a:pPr indent="0" marL="0">
              <a:buNone/>
            </a:pPr>
            <a:r>
              <a:rPr lang="en-US" sz="1000" dirty="0">
                <a:solidFill>
                  <a:srgbClr val="BFE6E2"/>
                </a:solidFill>
                <a:latin typeface="Hanken Grotesk" pitchFamily="34" charset="0"/>
                <a:ea typeface="Hanken Grotesk" pitchFamily="34" charset="-122"/>
                <a:cs typeface="Hanken Grotesk" pitchFamily="34" charset="-120"/>
              </a:rPr>
              <a:t>Unit 8  ·  Lesson 8-4</a:t>
            </a:r>
            <a:endParaRPr lang="en-US" sz="1000" dirty="0"/>
          </a:p>
        </p:txBody>
      </p:sp>
      <p:sp>
        <p:nvSpPr>
          <p:cNvPr id="9" name="Shape 7"/>
          <p:cNvSpPr/>
          <p:nvPr/>
        </p:nvSpPr>
        <p:spPr>
          <a:xfrm>
            <a:off x="4023360" y="411480"/>
            <a:ext cx="4800600" cy="1417320"/>
          </a:xfrm>
          <a:prstGeom prst="roundRect">
            <a:avLst>
              <a:gd name="adj" fmla="val 5161"/>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0" name="Text 8"/>
          <p:cNvSpPr/>
          <p:nvPr/>
        </p:nvSpPr>
        <p:spPr>
          <a:xfrm>
            <a:off x="4251960" y="548640"/>
            <a:ext cx="4389120" cy="365760"/>
          </a:xfrm>
          <a:prstGeom prst="rect">
            <a:avLst/>
          </a:prstGeom>
          <a:noFill/>
          <a:ln/>
        </p:spPr>
        <p:txBody>
          <a:bodyPr wrap="square" rtlCol="0" anchor="ctr"/>
          <a:lstStyle/>
          <a:p>
            <a:pPr indent="0" marL="0">
              <a:buNone/>
            </a:pPr>
            <a:r>
              <a:rPr lang="en-US" sz="1600" b="1" dirty="0">
                <a:solidFill>
                  <a:srgbClr val="17324D"/>
                </a:solidFill>
                <a:latin typeface="Outfit" pitchFamily="34" charset="0"/>
                <a:ea typeface="Outfit" pitchFamily="34" charset="-122"/>
                <a:cs typeface="Outfit" pitchFamily="34" charset="-120"/>
              </a:rPr>
              <a:t>My Math Notebook</a:t>
            </a:r>
            <a:endParaRPr lang="en-US" sz="1600" dirty="0"/>
          </a:p>
        </p:txBody>
      </p:sp>
      <p:sp>
        <p:nvSpPr>
          <p:cNvPr id="11" name="Text 9"/>
          <p:cNvSpPr/>
          <p:nvPr/>
        </p:nvSpPr>
        <p:spPr>
          <a:xfrm>
            <a:off x="4251960" y="1024128"/>
            <a:ext cx="731520" cy="219456"/>
          </a:xfrm>
          <a:prstGeom prst="rect">
            <a:avLst/>
          </a:prstGeom>
          <a:noFill/>
          <a:ln/>
        </p:spPr>
        <p:txBody>
          <a:bodyPr wrap="square" rtlCol="0" anchor="ctr"/>
          <a:lstStyle/>
          <a:p>
            <a:pPr indent="0" marL="0">
              <a:buNone/>
            </a:pPr>
            <a:r>
              <a:rPr lang="en-US" sz="1000" b="1" dirty="0">
                <a:solidFill>
                  <a:srgbClr val="24323F"/>
                </a:solidFill>
                <a:latin typeface="Hanken Grotesk" pitchFamily="34" charset="0"/>
                <a:ea typeface="Hanken Grotesk" pitchFamily="34" charset="-122"/>
                <a:cs typeface="Hanken Grotesk" pitchFamily="34" charset="-120"/>
              </a:rPr>
              <a:t>Name:</a:t>
            </a:r>
            <a:endParaRPr lang="en-US" sz="1000" dirty="0"/>
          </a:p>
        </p:txBody>
      </p:sp>
      <p:sp>
        <p:nvSpPr>
          <p:cNvPr id="12" name="Shape 10"/>
          <p:cNvSpPr/>
          <p:nvPr/>
        </p:nvSpPr>
        <p:spPr>
          <a:xfrm>
            <a:off x="4983480" y="1207008"/>
            <a:ext cx="3566160" cy="0"/>
          </a:xfrm>
          <a:prstGeom prst="line">
            <a:avLst/>
          </a:prstGeom>
          <a:noFill/>
          <a:ln w="9525">
            <a:solidFill>
              <a:srgbClr val="C7CDD2"/>
            </a:solidFill>
            <a:prstDash val="solid"/>
          </a:ln>
        </p:spPr>
      </p:sp>
      <p:sp>
        <p:nvSpPr>
          <p:cNvPr id="13" name="Text 11"/>
          <p:cNvSpPr/>
          <p:nvPr/>
        </p:nvSpPr>
        <p:spPr>
          <a:xfrm>
            <a:off x="4251960" y="1280160"/>
            <a:ext cx="731520" cy="219456"/>
          </a:xfrm>
          <a:prstGeom prst="rect">
            <a:avLst/>
          </a:prstGeom>
          <a:noFill/>
          <a:ln/>
        </p:spPr>
        <p:txBody>
          <a:bodyPr wrap="square" rtlCol="0" anchor="ctr"/>
          <a:lstStyle/>
          <a:p>
            <a:pPr indent="0" marL="0">
              <a:buNone/>
            </a:pPr>
            <a:r>
              <a:rPr lang="en-US" sz="1000" b="1" dirty="0">
                <a:solidFill>
                  <a:srgbClr val="24323F"/>
                </a:solidFill>
                <a:latin typeface="Hanken Grotesk" pitchFamily="34" charset="0"/>
                <a:ea typeface="Hanken Grotesk" pitchFamily="34" charset="-122"/>
                <a:cs typeface="Hanken Grotesk" pitchFamily="34" charset="-120"/>
              </a:rPr>
              <a:t>Date:</a:t>
            </a:r>
            <a:endParaRPr lang="en-US" sz="1000" dirty="0"/>
          </a:p>
        </p:txBody>
      </p:sp>
      <p:sp>
        <p:nvSpPr>
          <p:cNvPr id="14" name="Shape 12"/>
          <p:cNvSpPr/>
          <p:nvPr/>
        </p:nvSpPr>
        <p:spPr>
          <a:xfrm>
            <a:off x="4983480" y="1463040"/>
            <a:ext cx="3566160" cy="0"/>
          </a:xfrm>
          <a:prstGeom prst="line">
            <a:avLst/>
          </a:prstGeom>
          <a:noFill/>
          <a:ln w="9525">
            <a:solidFill>
              <a:srgbClr val="C7CDD2"/>
            </a:solidFill>
            <a:prstDash val="solid"/>
          </a:ln>
        </p:spPr>
      </p:sp>
      <p:sp>
        <p:nvSpPr>
          <p:cNvPr id="15" name="Text 13"/>
          <p:cNvSpPr/>
          <p:nvPr/>
        </p:nvSpPr>
        <p:spPr>
          <a:xfrm>
            <a:off x="4251960" y="1536192"/>
            <a:ext cx="731520" cy="219456"/>
          </a:xfrm>
          <a:prstGeom prst="rect">
            <a:avLst/>
          </a:prstGeom>
          <a:noFill/>
          <a:ln/>
        </p:spPr>
        <p:txBody>
          <a:bodyPr wrap="square" rtlCol="0" anchor="ctr"/>
          <a:lstStyle/>
          <a:p>
            <a:pPr indent="0" marL="0">
              <a:buNone/>
            </a:pPr>
            <a:r>
              <a:rPr lang="en-US" sz="1000" b="1" dirty="0">
                <a:solidFill>
                  <a:srgbClr val="24323F"/>
                </a:solidFill>
                <a:latin typeface="Hanken Grotesk" pitchFamily="34" charset="0"/>
                <a:ea typeface="Hanken Grotesk" pitchFamily="34" charset="-122"/>
                <a:cs typeface="Hanken Grotesk" pitchFamily="34" charset="-120"/>
              </a:rPr>
              <a:t>Period:</a:t>
            </a:r>
            <a:endParaRPr lang="en-US" sz="1000" dirty="0"/>
          </a:p>
        </p:txBody>
      </p:sp>
      <p:sp>
        <p:nvSpPr>
          <p:cNvPr id="16" name="Shape 14"/>
          <p:cNvSpPr/>
          <p:nvPr/>
        </p:nvSpPr>
        <p:spPr>
          <a:xfrm>
            <a:off x="4983480" y="1719072"/>
            <a:ext cx="3566160" cy="0"/>
          </a:xfrm>
          <a:prstGeom prst="line">
            <a:avLst/>
          </a:prstGeom>
          <a:noFill/>
          <a:ln w="9525">
            <a:solidFill>
              <a:srgbClr val="C7CDD2"/>
            </a:solidFill>
            <a:prstDash val="solid"/>
          </a:ln>
        </p:spPr>
      </p:sp>
      <p:sp>
        <p:nvSpPr>
          <p:cNvPr id="17" name="Shape 15"/>
          <p:cNvSpPr/>
          <p:nvPr/>
        </p:nvSpPr>
        <p:spPr>
          <a:xfrm>
            <a:off x="4023360" y="2011680"/>
            <a:ext cx="4800600" cy="1143000"/>
          </a:xfrm>
          <a:prstGeom prst="roundRect">
            <a:avLst>
              <a:gd name="adj" fmla="val 6400"/>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4206240" y="2103120"/>
            <a:ext cx="4434840" cy="274320"/>
          </a:xfrm>
          <a:prstGeom prst="rect">
            <a:avLst/>
          </a:prstGeom>
          <a:noFill/>
          <a:ln/>
        </p:spPr>
        <p:txBody>
          <a:bodyPr wrap="square" rtlCol="0" anchor="ctr"/>
          <a:lstStyle/>
          <a:p>
            <a:pPr indent="0" marL="0">
              <a:buNone/>
            </a:pPr>
            <a:r>
              <a:rPr lang="en-US" sz="1100" b="1" dirty="0">
                <a:solidFill>
                  <a:srgbClr val="2E7D9A"/>
                </a:solidFill>
                <a:latin typeface="Outfit" pitchFamily="34" charset="0"/>
                <a:ea typeface="Outfit" pitchFamily="34" charset="-122"/>
                <a:cs typeface="Outfit" pitchFamily="34" charset="-120"/>
              </a:rPr>
              <a:t>I CAN…  </a:t>
            </a:r>
            <a:pPr indent="0" marL="0">
              <a:buNone/>
            </a:pPr>
            <a:r>
              <a:rPr lang="en-US" sz="900" i="1" dirty="0">
                <a:solidFill>
                  <a:srgbClr val="8A96A3"/>
                </a:solidFill>
                <a:latin typeface="Outfit" pitchFamily="34" charset="0"/>
                <a:ea typeface="Outfit" pitchFamily="34" charset="-122"/>
                <a:cs typeface="Outfit" pitchFamily="34" charset="-120"/>
              </a:rPr>
              <a:t>/ Yo puedo…</a:t>
            </a:r>
            <a:endParaRPr lang="en-US" sz="1100" dirty="0"/>
          </a:p>
        </p:txBody>
      </p:sp>
      <p:sp>
        <p:nvSpPr>
          <p:cNvPr id="19" name="Text 17"/>
          <p:cNvSpPr/>
          <p:nvPr/>
        </p:nvSpPr>
        <p:spPr>
          <a:xfrm>
            <a:off x="4206240" y="2395728"/>
            <a:ext cx="4434840" cy="713232"/>
          </a:xfrm>
          <a:prstGeom prst="rect">
            <a:avLst/>
          </a:prstGeom>
          <a:noFill/>
          <a:ln/>
        </p:spPr>
        <p:txBody>
          <a:bodyPr wrap="square" rtlCol="0" anchor="t"/>
          <a:lstStyle/>
          <a:p>
            <a:pPr indent="0" marL="0">
              <a:buNone/>
            </a:pPr>
            <a:r>
              <a:rPr lang="en-US" sz="1100" dirty="0">
                <a:solidFill>
                  <a:srgbClr val="17324D"/>
                </a:solidFill>
                <a:latin typeface="Hanken Grotesk" pitchFamily="34" charset="0"/>
                <a:ea typeface="Hanken Grotesk" pitchFamily="34" charset="-122"/>
                <a:cs typeface="Hanken Grotesk" pitchFamily="34" charset="-120"/>
              </a:rPr>
              <a:t>I can choose the best measure of center for a data set based on its shape.</a:t>
            </a:r>
            <a:endParaRPr lang="en-US" sz="1100" dirty="0"/>
          </a:p>
        </p:txBody>
      </p:sp>
      <p:sp>
        <p:nvSpPr>
          <p:cNvPr id="20" name="Shape 18"/>
          <p:cNvSpPr/>
          <p:nvPr/>
        </p:nvSpPr>
        <p:spPr>
          <a:xfrm>
            <a:off x="4023360" y="3291840"/>
            <a:ext cx="4800600" cy="1280160"/>
          </a:xfrm>
          <a:prstGeom prst="roundRect">
            <a:avLst>
              <a:gd name="adj" fmla="val 5714"/>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1" name="Text 19"/>
          <p:cNvSpPr/>
          <p:nvPr/>
        </p:nvSpPr>
        <p:spPr>
          <a:xfrm>
            <a:off x="4206240" y="3383280"/>
            <a:ext cx="4434840" cy="274320"/>
          </a:xfrm>
          <a:prstGeom prst="rect">
            <a:avLst/>
          </a:prstGeom>
          <a:noFill/>
          <a:ln/>
        </p:spPr>
        <p:txBody>
          <a:bodyPr wrap="square" rtlCol="0" anchor="ctr"/>
          <a:lstStyle/>
          <a:p>
            <a:pPr indent="0" marL="0">
              <a:buNone/>
            </a:pPr>
            <a:r>
              <a:rPr lang="en-US" sz="1100" b="1" dirty="0">
                <a:solidFill>
                  <a:srgbClr val="2E7D9A"/>
                </a:solidFill>
                <a:latin typeface="Outfit" pitchFamily="34" charset="0"/>
                <a:ea typeface="Outfit" pitchFamily="34" charset="-122"/>
                <a:cs typeface="Outfit" pitchFamily="34" charset="-120"/>
              </a:rPr>
              <a:t>I WILL EXPLAIN…  </a:t>
            </a:r>
            <a:pPr indent="0" marL="0">
              <a:buNone/>
            </a:pPr>
            <a:r>
              <a:rPr lang="en-US" sz="900" i="1" dirty="0">
                <a:solidFill>
                  <a:srgbClr val="8A96A3"/>
                </a:solidFill>
                <a:latin typeface="Outfit" pitchFamily="34" charset="0"/>
                <a:ea typeface="Outfit" pitchFamily="34" charset="-122"/>
                <a:cs typeface="Outfit" pitchFamily="34" charset="-120"/>
              </a:rPr>
              <a:t>/ Objetivo de lenguaje</a:t>
            </a:r>
            <a:endParaRPr lang="en-US" sz="1100" dirty="0"/>
          </a:p>
        </p:txBody>
      </p:sp>
      <p:sp>
        <p:nvSpPr>
          <p:cNvPr id="22" name="Text 20"/>
          <p:cNvSpPr/>
          <p:nvPr/>
        </p:nvSpPr>
        <p:spPr>
          <a:xfrm>
            <a:off x="4206240" y="3675888"/>
            <a:ext cx="4434840" cy="841248"/>
          </a:xfrm>
          <a:prstGeom prst="rect">
            <a:avLst/>
          </a:prstGeom>
          <a:noFill/>
          <a:ln/>
        </p:spPr>
        <p:txBody>
          <a:bodyPr wrap="square" rtlCol="0" anchor="t"/>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I can explain my choice using the words mean, median, outlier, and skewed.</a:t>
            </a:r>
            <a:endParaRPr lang="en-US" sz="10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Guided Practice / Práctica Guiada</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6.DS.6d</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8-4</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10</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73736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 WE DO TOGETHER</a:t>
            </a:r>
            <a:endParaRPr lang="en-US" sz="900" dirty="0"/>
          </a:p>
        </p:txBody>
      </p:sp>
      <p:sp>
        <p:nvSpPr>
          <p:cNvPr id="19" name="Text 17"/>
          <p:cNvSpPr/>
          <p:nvPr/>
        </p:nvSpPr>
        <p:spPr>
          <a:xfrm>
            <a:off x="594360" y="1188720"/>
            <a:ext cx="5120640" cy="274320"/>
          </a:xfrm>
          <a:prstGeom prst="rect">
            <a:avLst/>
          </a:prstGeom>
          <a:noFill/>
          <a:ln/>
        </p:spPr>
        <p:txBody>
          <a:bodyPr wrap="square" rtlCol="0" anchor="ctr"/>
          <a:lstStyle/>
          <a:p>
            <a:pPr indent="0" marL="0">
              <a:buNone/>
            </a:pPr>
            <a:r>
              <a:rPr lang="en-US" sz="1200" b="1" dirty="0">
                <a:solidFill>
                  <a:srgbClr val="17324D"/>
                </a:solidFill>
                <a:latin typeface="Outfit" pitchFamily="34" charset="0"/>
                <a:ea typeface="Outfit" pitchFamily="34" charset="-122"/>
                <a:cs typeface="Outfit" pitchFamily="34" charset="-120"/>
              </a:rPr>
              <a:t>Should I use the mean or the median?</a:t>
            </a:r>
            <a:endParaRPr lang="en-US" sz="1200" dirty="0"/>
          </a:p>
        </p:txBody>
      </p:sp>
      <p:sp>
        <p:nvSpPr>
          <p:cNvPr id="20" name="Shape 18"/>
          <p:cNvSpPr/>
          <p:nvPr/>
        </p:nvSpPr>
        <p:spPr>
          <a:xfrm>
            <a:off x="640080" y="1609344"/>
            <a:ext cx="274320" cy="274320"/>
          </a:xfrm>
          <a:prstGeom prst="ellipse">
            <a:avLst/>
          </a:prstGeom>
          <a:solidFill>
            <a:srgbClr val="2E7D9A"/>
          </a:solidFill>
          <a:ln/>
        </p:spPr>
      </p:sp>
      <p:sp>
        <p:nvSpPr>
          <p:cNvPr id="21" name="Text 19"/>
          <p:cNvSpPr/>
          <p:nvPr/>
        </p:nvSpPr>
        <p:spPr>
          <a:xfrm>
            <a:off x="640080" y="1609344"/>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1</a:t>
            </a:r>
            <a:endParaRPr lang="en-US" sz="1100" dirty="0"/>
          </a:p>
        </p:txBody>
      </p:sp>
      <p:sp>
        <p:nvSpPr>
          <p:cNvPr id="22" name="Text 20"/>
          <p:cNvSpPr/>
          <p:nvPr/>
        </p:nvSpPr>
        <p:spPr>
          <a:xfrm>
            <a:off x="1024128" y="1554480"/>
            <a:ext cx="48280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Data set A: 4, 5, 6, 7, 8. Are there any outliers? If not, which measure should we use, mean or median?</a:t>
            </a:r>
            <a:endParaRPr lang="en-US" sz="1050" dirty="0"/>
          </a:p>
        </p:txBody>
      </p:sp>
      <p:sp>
        <p:nvSpPr>
          <p:cNvPr id="23" name="Shape 21"/>
          <p:cNvSpPr/>
          <p:nvPr/>
        </p:nvSpPr>
        <p:spPr>
          <a:xfrm>
            <a:off x="640080" y="2084832"/>
            <a:ext cx="274320" cy="274320"/>
          </a:xfrm>
          <a:prstGeom prst="ellipse">
            <a:avLst/>
          </a:prstGeom>
          <a:solidFill>
            <a:srgbClr val="2E7D9A"/>
          </a:solidFill>
          <a:ln/>
        </p:spPr>
      </p:sp>
      <p:sp>
        <p:nvSpPr>
          <p:cNvPr id="24" name="Text 22"/>
          <p:cNvSpPr/>
          <p:nvPr/>
        </p:nvSpPr>
        <p:spPr>
          <a:xfrm>
            <a:off x="640080" y="2084832"/>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2</a:t>
            </a:r>
            <a:endParaRPr lang="en-US" sz="1100" dirty="0"/>
          </a:p>
        </p:txBody>
      </p:sp>
      <p:sp>
        <p:nvSpPr>
          <p:cNvPr id="25" name="Text 23"/>
          <p:cNvSpPr/>
          <p:nvPr/>
        </p:nvSpPr>
        <p:spPr>
          <a:xfrm>
            <a:off x="1024128" y="2029968"/>
            <a:ext cx="48280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Data set B: 4, 5, 6, 7, 40. Which value is an outlier here?</a:t>
            </a:r>
            <a:endParaRPr lang="en-US" sz="1050" dirty="0"/>
          </a:p>
        </p:txBody>
      </p:sp>
      <p:sp>
        <p:nvSpPr>
          <p:cNvPr id="26" name="Shape 24"/>
          <p:cNvSpPr/>
          <p:nvPr/>
        </p:nvSpPr>
        <p:spPr>
          <a:xfrm>
            <a:off x="640080" y="2560320"/>
            <a:ext cx="274320" cy="274320"/>
          </a:xfrm>
          <a:prstGeom prst="ellipse">
            <a:avLst/>
          </a:prstGeom>
          <a:solidFill>
            <a:srgbClr val="2E7D9A"/>
          </a:solidFill>
          <a:ln/>
        </p:spPr>
      </p:sp>
      <p:sp>
        <p:nvSpPr>
          <p:cNvPr id="27" name="Text 25"/>
          <p:cNvSpPr/>
          <p:nvPr/>
        </p:nvSpPr>
        <p:spPr>
          <a:xfrm>
            <a:off x="640080" y="2560320"/>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3</a:t>
            </a:r>
            <a:endParaRPr lang="en-US" sz="1100" dirty="0"/>
          </a:p>
        </p:txBody>
      </p:sp>
      <p:sp>
        <p:nvSpPr>
          <p:cNvPr id="28" name="Text 26"/>
          <p:cNvSpPr/>
          <p:nvPr/>
        </p:nvSpPr>
        <p:spPr>
          <a:xfrm>
            <a:off x="1024128" y="2505456"/>
            <a:ext cx="48280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For data set B, would the outlier pull the mean up or down? So which measure best shows a typical value?</a:t>
            </a:r>
            <a:endParaRPr lang="en-US" sz="1050" dirty="0"/>
          </a:p>
        </p:txBody>
      </p:sp>
      <p:sp>
        <p:nvSpPr>
          <p:cNvPr id="29" name="Text 27"/>
          <p:cNvSpPr/>
          <p:nvPr/>
        </p:nvSpPr>
        <p:spPr>
          <a:xfrm>
            <a:off x="594360" y="3886200"/>
            <a:ext cx="512064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Your turn — show your work:</a:t>
            </a:r>
            <a:endParaRPr lang="en-US" sz="900" dirty="0"/>
          </a:p>
        </p:txBody>
      </p:sp>
      <p:sp>
        <p:nvSpPr>
          <p:cNvPr id="30" name="Shape 28"/>
          <p:cNvSpPr/>
          <p:nvPr/>
        </p:nvSpPr>
        <p:spPr>
          <a:xfrm>
            <a:off x="640080" y="4297680"/>
            <a:ext cx="5120640" cy="0"/>
          </a:xfrm>
          <a:prstGeom prst="line">
            <a:avLst/>
          </a:prstGeom>
          <a:noFill/>
          <a:ln w="9525">
            <a:solidFill>
              <a:srgbClr val="C7CDD2"/>
            </a:solidFill>
            <a:prstDash val="dash"/>
          </a:ln>
        </p:spPr>
      </p:sp>
      <p:sp>
        <p:nvSpPr>
          <p:cNvPr id="31" name="Shape 29"/>
          <p:cNvSpPr/>
          <p:nvPr/>
        </p:nvSpPr>
        <p:spPr>
          <a:xfrm>
            <a:off x="6035040" y="685800"/>
            <a:ext cx="2788920" cy="4023360"/>
          </a:xfrm>
          <a:prstGeom prst="roundRect">
            <a:avLst>
              <a:gd name="adj" fmla="val 2623"/>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32" name="Text 30"/>
          <p:cNvSpPr/>
          <p:nvPr/>
        </p:nvSpPr>
        <p:spPr>
          <a:xfrm>
            <a:off x="6035040" y="685800"/>
            <a:ext cx="27889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Talk It Over</a:t>
            </a:r>
            <a:endParaRPr lang="en-US" sz="1000" dirty="0"/>
          </a:p>
        </p:txBody>
      </p:sp>
      <p:sp>
        <p:nvSpPr>
          <p:cNvPr id="33" name="Text 31"/>
          <p:cNvSpPr/>
          <p:nvPr/>
        </p:nvSpPr>
        <p:spPr>
          <a:xfrm>
            <a:off x="6217920" y="1097280"/>
            <a:ext cx="2468880" cy="146304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A top scorer's points were 22, 24, 20, 25, 23, 21, 58. The mean is 27.6 but the median is 23. Which should the league report as the 'typical' game, and why?</a:t>
            </a:r>
            <a:endParaRPr lang="en-US" sz="1000" dirty="0"/>
          </a:p>
        </p:txBody>
      </p:sp>
      <p:sp>
        <p:nvSpPr>
          <p:cNvPr id="34" name="Shape 32"/>
          <p:cNvSpPr/>
          <p:nvPr/>
        </p:nvSpPr>
        <p:spPr>
          <a:xfrm>
            <a:off x="6172200" y="2743200"/>
            <a:ext cx="2514600" cy="1828800"/>
          </a:xfrm>
          <a:prstGeom prst="roundRect">
            <a:avLst>
              <a:gd name="adj" fmla="val 40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5" name="Text 33"/>
          <p:cNvSpPr/>
          <p:nvPr/>
        </p:nvSpPr>
        <p:spPr>
          <a:xfrm>
            <a:off x="6309360" y="2834640"/>
            <a:ext cx="2286000" cy="228600"/>
          </a:xfrm>
          <a:prstGeom prst="rect">
            <a:avLst/>
          </a:prstGeom>
          <a:noFill/>
          <a:ln/>
        </p:spPr>
        <p:txBody>
          <a:bodyPr wrap="square" rtlCol="0" anchor="ctr"/>
          <a:lstStyle/>
          <a:p>
            <a:pPr indent="0" marL="0">
              <a:buNone/>
            </a:pPr>
            <a:r>
              <a:rPr lang="en-US" sz="950" b="1" dirty="0">
                <a:solidFill>
                  <a:srgbClr val="2E7D9A"/>
                </a:solidFill>
                <a:latin typeface="Outfit" pitchFamily="34" charset="0"/>
                <a:ea typeface="Outfit" pitchFamily="34" charset="-122"/>
                <a:cs typeface="Outfit" pitchFamily="34" charset="-120"/>
              </a:rPr>
              <a:t>🔑 Key Idea</a:t>
            </a:r>
            <a:endParaRPr lang="en-US" sz="950" dirty="0"/>
          </a:p>
        </p:txBody>
      </p:sp>
      <p:sp>
        <p:nvSpPr>
          <p:cNvPr id="36" name="Text 34"/>
          <p:cNvSpPr/>
          <p:nvPr/>
        </p:nvSpPr>
        <p:spPr>
          <a:xfrm>
            <a:off x="6309360" y="3108960"/>
            <a:ext cx="2286000" cy="1371600"/>
          </a:xfrm>
          <a:prstGeom prst="rect">
            <a:avLst/>
          </a:prstGeom>
          <a:noFill/>
          <a:ln/>
        </p:spPr>
        <p:txBody>
          <a:bodyPr wrap="square" rtlCol="0" anchor="t"/>
          <a:lstStyle/>
          <a:p>
            <a:pPr indent="0" marL="0">
              <a:buNone/>
            </a:pPr>
            <a:r>
              <a:rPr lang="en-US" sz="950" dirty="0">
                <a:solidFill>
                  <a:srgbClr val="24323F"/>
                </a:solidFill>
                <a:latin typeface="Hanken Grotesk" pitchFamily="34" charset="0"/>
                <a:ea typeface="Hanken Grotesk" pitchFamily="34" charset="-122"/>
                <a:cs typeface="Hanken Grotesk" pitchFamily="34" charset="-120"/>
              </a:rPr>
              <a:t>Use the mean for data with no outliers; use the median when an outlier or a skewed shape would pull the mean away from typical.</a:t>
            </a:r>
            <a:endParaRPr lang="en-US" sz="9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Sort It Out / Clasifícalo</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6.DS.6d</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8-4</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11</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22960"/>
            <a:ext cx="5120640" cy="365760"/>
          </a:xfrm>
          <a:prstGeom prst="rect">
            <a:avLst/>
          </a:prstGeom>
          <a:noFill/>
          <a:ln/>
        </p:spPr>
        <p:txBody>
          <a:bodyPr wrap="square" rtlCol="0" anchor="ctr"/>
          <a:lstStyle/>
          <a:p>
            <a:pPr indent="0" marL="0">
              <a:buNone/>
            </a:pPr>
            <a:r>
              <a:rPr lang="en-US" sz="1050" b="1" dirty="0">
                <a:solidFill>
                  <a:srgbClr val="17324D"/>
                </a:solidFill>
                <a:latin typeface="Outfit" pitchFamily="34" charset="0"/>
                <a:ea typeface="Outfit" pitchFamily="34" charset="-122"/>
                <a:cs typeface="Outfit" pitchFamily="34" charset="-120"/>
              </a:rPr>
              <a:t>Sort each sports data scenario into the correct category: Use Mean or Use Median.</a:t>
            </a:r>
            <a:endParaRPr lang="en-US" sz="1050" dirty="0"/>
          </a:p>
        </p:txBody>
      </p:sp>
      <p:sp>
        <p:nvSpPr>
          <p:cNvPr id="19" name="Text 17"/>
          <p:cNvSpPr/>
          <p:nvPr/>
        </p:nvSpPr>
        <p:spPr>
          <a:xfrm>
            <a:off x="594360" y="1234440"/>
            <a:ext cx="5120640" cy="219456"/>
          </a:xfrm>
          <a:prstGeom prst="rect">
            <a:avLst/>
          </a:prstGeom>
          <a:noFill/>
          <a:ln/>
        </p:spPr>
        <p:txBody>
          <a:bodyPr wrap="square" rtlCol="0" anchor="ctr"/>
          <a:lstStyle/>
          <a:p>
            <a:pPr indent="0" marL="0">
              <a:buNone/>
            </a:pPr>
            <a:r>
              <a:rPr lang="en-US" sz="850" i="1" dirty="0">
                <a:solidFill>
                  <a:srgbClr val="8A96A3"/>
                </a:solidFill>
                <a:latin typeface="Hanken Grotesk" pitchFamily="34" charset="0"/>
                <a:ea typeface="Hanken Grotesk" pitchFamily="34" charset="-122"/>
                <a:cs typeface="Hanken Grotesk" pitchFamily="34" charset="-120"/>
              </a:rPr>
              <a:t>Card Bank — cut or sort these cards:</a:t>
            </a:r>
            <a:endParaRPr lang="en-US" sz="850" dirty="0"/>
          </a:p>
        </p:txBody>
      </p:sp>
      <p:sp>
        <p:nvSpPr>
          <p:cNvPr id="20" name="Text 18"/>
          <p:cNvSpPr/>
          <p:nvPr/>
        </p:nvSpPr>
        <p:spPr>
          <a:xfrm>
            <a:off x="594360" y="1481328"/>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Basketball: Points per game — 18, 20, 19, 22, 21, 20 (no outliers, symmetric)</a:t>
            </a:r>
            <a:endParaRPr lang="en-US" sz="900" dirty="0"/>
          </a:p>
        </p:txBody>
      </p:sp>
      <p:sp>
        <p:nvSpPr>
          <p:cNvPr id="21" name="Text 19"/>
          <p:cNvSpPr/>
          <p:nvPr/>
        </p:nvSpPr>
        <p:spPr>
          <a:xfrm>
            <a:off x="2362200" y="1481328"/>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Baseball: Home runs — 2, 3, 1, 2, 3, 2, 25 (one player hit 25)</a:t>
            </a:r>
            <a:endParaRPr lang="en-US" sz="900" dirty="0"/>
          </a:p>
        </p:txBody>
      </p:sp>
      <p:sp>
        <p:nvSpPr>
          <p:cNvPr id="22" name="Text 20"/>
          <p:cNvSpPr/>
          <p:nvPr/>
        </p:nvSpPr>
        <p:spPr>
          <a:xfrm>
            <a:off x="4130040" y="1481328"/>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Soccer: Goals per season — 8, 10, 9, 11, 7, 10, 9 (clustered together)</a:t>
            </a:r>
            <a:endParaRPr lang="en-US" sz="900" dirty="0"/>
          </a:p>
        </p:txBody>
      </p:sp>
      <p:sp>
        <p:nvSpPr>
          <p:cNvPr id="23" name="Text 21"/>
          <p:cNvSpPr/>
          <p:nvPr/>
        </p:nvSpPr>
        <p:spPr>
          <a:xfrm>
            <a:off x="594360" y="1975104"/>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Football: Rushing yards — 45, 52, 48, 50, 210 (one breakout game)</a:t>
            </a:r>
            <a:endParaRPr lang="en-US" sz="900" dirty="0"/>
          </a:p>
        </p:txBody>
      </p:sp>
      <p:sp>
        <p:nvSpPr>
          <p:cNvPr id="24" name="Text 22"/>
          <p:cNvSpPr/>
          <p:nvPr/>
        </p:nvSpPr>
        <p:spPr>
          <a:xfrm>
            <a:off x="2362200" y="1975104"/>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Swimming: 100m times — 58s, 59s, 57s, 60s, 58s (consistent data)</a:t>
            </a:r>
            <a:endParaRPr lang="en-US" sz="900" dirty="0"/>
          </a:p>
        </p:txBody>
      </p:sp>
      <p:sp>
        <p:nvSpPr>
          <p:cNvPr id="25" name="Text 23"/>
          <p:cNvSpPr/>
          <p:nvPr/>
        </p:nvSpPr>
        <p:spPr>
          <a:xfrm>
            <a:off x="4130040" y="1975104"/>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Track: Long jump — 12ft, 13ft, 11ft, 14ft, 42ft (one record jump)</a:t>
            </a:r>
            <a:endParaRPr lang="en-US" sz="900" dirty="0"/>
          </a:p>
        </p:txBody>
      </p:sp>
      <p:sp>
        <p:nvSpPr>
          <p:cNvPr id="26" name="Shape 24"/>
          <p:cNvSpPr/>
          <p:nvPr/>
        </p:nvSpPr>
        <p:spPr>
          <a:xfrm>
            <a:off x="594360" y="2560320"/>
            <a:ext cx="2514600" cy="1965960"/>
          </a:xfrm>
          <a:prstGeom prst="roundRect">
            <a:avLst>
              <a:gd name="adj" fmla="val 2326"/>
            </a:avLst>
          </a:prstGeom>
          <a:solidFill>
            <a:srgbClr val="FFFFFF"/>
          </a:solidFill>
          <a:ln w="12700">
            <a:solidFill>
              <a:srgbClr val="2E7D9A"/>
            </a:solidFill>
            <a:prstDash val="solid"/>
          </a:ln>
          <a:effectLst>
            <a:outerShdw sx="100000" sy="100000" kx="0" ky="0" algn="bl" rotWithShape="0" blurRad="50800" dist="12700" dir="5400000">
              <a:srgbClr val="1C2E42">
                <a:alpha val="10000"/>
              </a:srgbClr>
            </a:outerShdw>
          </a:effectLst>
        </p:spPr>
      </p:sp>
      <p:sp>
        <p:nvSpPr>
          <p:cNvPr id="27" name="Text 25"/>
          <p:cNvSpPr/>
          <p:nvPr/>
        </p:nvSpPr>
        <p:spPr>
          <a:xfrm>
            <a:off x="594360" y="2560320"/>
            <a:ext cx="2514600" cy="292608"/>
          </a:xfrm>
          <a:prstGeom prst="rect">
            <a:avLst/>
          </a:prstGeom>
          <a:solidFill>
            <a:srgbClr val="2E7D9A"/>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Use Mean</a:t>
            </a:r>
            <a:endParaRPr lang="en-US" sz="950" dirty="0"/>
          </a:p>
        </p:txBody>
      </p:sp>
      <p:sp>
        <p:nvSpPr>
          <p:cNvPr id="28" name="Shape 26"/>
          <p:cNvSpPr/>
          <p:nvPr/>
        </p:nvSpPr>
        <p:spPr>
          <a:xfrm>
            <a:off x="3246120" y="2560320"/>
            <a:ext cx="2514600" cy="1965960"/>
          </a:xfrm>
          <a:prstGeom prst="roundRect">
            <a:avLst>
              <a:gd name="adj" fmla="val 2326"/>
            </a:avLst>
          </a:prstGeom>
          <a:solidFill>
            <a:srgbClr val="FFFFFF"/>
          </a:solidFill>
          <a:ln w="12700">
            <a:solidFill>
              <a:srgbClr val="2E7D9A"/>
            </a:solidFill>
            <a:prstDash val="solid"/>
          </a:ln>
          <a:effectLst>
            <a:outerShdw sx="100000" sy="100000" kx="0" ky="0" algn="bl" rotWithShape="0" blurRad="50800" dist="12700" dir="5400000">
              <a:srgbClr val="1C2E42">
                <a:alpha val="10000"/>
              </a:srgbClr>
            </a:outerShdw>
          </a:effectLst>
        </p:spPr>
      </p:sp>
      <p:sp>
        <p:nvSpPr>
          <p:cNvPr id="29" name="Text 27"/>
          <p:cNvSpPr/>
          <p:nvPr/>
        </p:nvSpPr>
        <p:spPr>
          <a:xfrm>
            <a:off x="3246120" y="2560320"/>
            <a:ext cx="2514600" cy="292608"/>
          </a:xfrm>
          <a:prstGeom prst="rect">
            <a:avLst/>
          </a:prstGeom>
          <a:solidFill>
            <a:srgbClr val="2E7D9A"/>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Use Median</a:t>
            </a:r>
            <a:endParaRPr lang="en-US" sz="950" dirty="0"/>
          </a:p>
        </p:txBody>
      </p:sp>
      <p:sp>
        <p:nvSpPr>
          <p:cNvPr id="30" name="Shape 28"/>
          <p:cNvSpPr/>
          <p:nvPr/>
        </p:nvSpPr>
        <p:spPr>
          <a:xfrm>
            <a:off x="6035040" y="685800"/>
            <a:ext cx="2788920" cy="4023360"/>
          </a:xfrm>
          <a:prstGeom prst="roundRect">
            <a:avLst>
              <a:gd name="adj" fmla="val 2623"/>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31" name="Text 29"/>
          <p:cNvSpPr/>
          <p:nvPr/>
        </p:nvSpPr>
        <p:spPr>
          <a:xfrm>
            <a:off x="6035040" y="685800"/>
            <a:ext cx="27889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Talk It Over</a:t>
            </a:r>
            <a:endParaRPr lang="en-US" sz="1000" dirty="0"/>
          </a:p>
        </p:txBody>
      </p:sp>
      <p:sp>
        <p:nvSpPr>
          <p:cNvPr id="32" name="Text 30"/>
          <p:cNvSpPr/>
          <p:nvPr/>
        </p:nvSpPr>
        <p:spPr>
          <a:xfrm>
            <a:off x="6217920" y="1097280"/>
            <a:ext cx="2468880" cy="137160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As you sort scenarios into 'Use Mean' or 'Use Median,' what clue tells you a data set needs the median instead of the mean?</a:t>
            </a:r>
            <a:endParaRPr lang="en-US" sz="1000" dirty="0"/>
          </a:p>
        </p:txBody>
      </p:sp>
      <p:sp>
        <p:nvSpPr>
          <p:cNvPr id="33" name="Shape 31"/>
          <p:cNvSpPr/>
          <p:nvPr/>
        </p:nvSpPr>
        <p:spPr>
          <a:xfrm>
            <a:off x="6217920" y="2743200"/>
            <a:ext cx="2423160" cy="0"/>
          </a:xfrm>
          <a:prstGeom prst="line">
            <a:avLst/>
          </a:prstGeom>
          <a:noFill/>
          <a:ln w="9525">
            <a:solidFill>
              <a:srgbClr val="C7CDD2"/>
            </a:solidFill>
            <a:prstDash val="dash"/>
          </a:ln>
        </p:spPr>
      </p:sp>
      <p:sp>
        <p:nvSpPr>
          <p:cNvPr id="34" name="Shape 32"/>
          <p:cNvSpPr/>
          <p:nvPr/>
        </p:nvSpPr>
        <p:spPr>
          <a:xfrm>
            <a:off x="6217920" y="3072384"/>
            <a:ext cx="2423160" cy="0"/>
          </a:xfrm>
          <a:prstGeom prst="line">
            <a:avLst/>
          </a:prstGeom>
          <a:noFill/>
          <a:ln w="9525">
            <a:solidFill>
              <a:srgbClr val="C7CDD2"/>
            </a:solidFill>
            <a:prstDash val="dash"/>
          </a:ln>
        </p:spPr>
      </p:sp>
      <p:sp>
        <p:nvSpPr>
          <p:cNvPr id="35" name="Shape 33"/>
          <p:cNvSpPr/>
          <p:nvPr/>
        </p:nvSpPr>
        <p:spPr>
          <a:xfrm>
            <a:off x="6217920" y="3401568"/>
            <a:ext cx="2423160" cy="0"/>
          </a:xfrm>
          <a:prstGeom prst="line">
            <a:avLst/>
          </a:prstGeom>
          <a:noFill/>
          <a:ln w="9525">
            <a:solidFill>
              <a:srgbClr val="C7CDD2"/>
            </a:solidFill>
            <a:prstDash val="dash"/>
          </a:ln>
        </p:spPr>
      </p:sp>
      <p:sp>
        <p:nvSpPr>
          <p:cNvPr id="36" name="Shape 34"/>
          <p:cNvSpPr/>
          <p:nvPr/>
        </p:nvSpPr>
        <p:spPr>
          <a:xfrm>
            <a:off x="6217920" y="3730752"/>
            <a:ext cx="2423160" cy="0"/>
          </a:xfrm>
          <a:prstGeom prst="line">
            <a:avLst/>
          </a:prstGeom>
          <a:noFill/>
          <a:ln w="9525">
            <a:solidFill>
              <a:srgbClr val="C7CDD2"/>
            </a:solidFill>
            <a:prstDash val="dash"/>
          </a:ln>
        </p:spPr>
      </p:sp>
      <p:sp>
        <p:nvSpPr>
          <p:cNvPr id="37" name="Shape 35"/>
          <p:cNvSpPr/>
          <p:nvPr/>
        </p:nvSpPr>
        <p:spPr>
          <a:xfrm>
            <a:off x="6217920" y="4059936"/>
            <a:ext cx="2423160" cy="0"/>
          </a:xfrm>
          <a:prstGeom prst="line">
            <a:avLst/>
          </a:prstGeom>
          <a:noFill/>
          <a:ln w="9525">
            <a:solidFill>
              <a:srgbClr val="C7CDD2"/>
            </a:solidFill>
            <a:prstDash val="dash"/>
          </a:ln>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Error Analysis / Análisis de Errores</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6.DS.6d</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8-4</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12</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554480" cy="274320"/>
          </a:xfrm>
          <a:prstGeom prst="rect">
            <a:avLst>
              <a:gd name="adj" fmla="val 50000"/>
            </a:avLst>
          </a:prstGeom>
          <a:solidFill>
            <a:srgbClr val="C0392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 FIND THE ERROR</a:t>
            </a:r>
            <a:endParaRPr lang="en-US" sz="900" dirty="0"/>
          </a:p>
        </p:txBody>
      </p:sp>
      <p:sp>
        <p:nvSpPr>
          <p:cNvPr id="19" name="Text 17"/>
          <p:cNvSpPr/>
          <p:nvPr/>
        </p:nvSpPr>
        <p:spPr>
          <a:xfrm>
            <a:off x="2286000" y="841248"/>
            <a:ext cx="3383280" cy="274320"/>
          </a:xfrm>
          <a:prstGeom prst="rect">
            <a:avLst/>
          </a:prstGeom>
          <a:noFill/>
          <a:ln/>
        </p:spPr>
        <p:txBody>
          <a:bodyPr wrap="square" rtlCol="0" anchor="ctr"/>
          <a:lstStyle/>
          <a:p>
            <a:pPr indent="0" marL="0">
              <a:buNone/>
            </a:pPr>
            <a:r>
              <a:rPr lang="en-US" sz="1100" b="1" dirty="0">
                <a:solidFill>
                  <a:srgbClr val="17324D"/>
                </a:solidFill>
                <a:latin typeface="Outfit" pitchFamily="34" charset="0"/>
                <a:ea typeface="Outfit" pitchFamily="34" charset="-122"/>
                <a:cs typeface="Outfit" pitchFamily="34" charset="-120"/>
              </a:rPr>
              <a:t>Find the Reasoning Error</a:t>
            </a:r>
            <a:endParaRPr lang="en-US" sz="1100" dirty="0"/>
          </a:p>
        </p:txBody>
      </p:sp>
      <p:sp>
        <p:nvSpPr>
          <p:cNvPr id="20" name="Text 18"/>
          <p:cNvSpPr/>
          <p:nvPr/>
        </p:nvSpPr>
        <p:spPr>
          <a:xfrm>
            <a:off x="594360" y="1188720"/>
            <a:ext cx="5120640" cy="365760"/>
          </a:xfrm>
          <a:prstGeom prst="rect">
            <a:avLst/>
          </a:prstGeom>
          <a:noFill/>
          <a:ln/>
        </p:spPr>
        <p:txBody>
          <a:bodyPr wrap="square" rtlCol="0" anchor="ctr"/>
          <a:lstStyle/>
          <a:p>
            <a:pPr indent="0" marL="0">
              <a:buNone/>
            </a:pPr>
            <a:r>
              <a:rPr lang="en-US" sz="950" dirty="0">
                <a:solidFill>
                  <a:srgbClr val="24323F"/>
                </a:solidFill>
                <a:latin typeface="Hanken Grotesk" pitchFamily="34" charset="0"/>
                <a:ea typeface="Hanken Grotesk" pitchFamily="34" charset="-122"/>
                <a:cs typeface="Hanken Grotesk" pitchFamily="34" charset="-120"/>
              </a:rPr>
              <a:t>A classmate turned in the work below. One step has a mistake — find it, name it, fix it.</a:t>
            </a:r>
            <a:endParaRPr lang="en-US" sz="950" dirty="0"/>
          </a:p>
        </p:txBody>
      </p:sp>
      <p:sp>
        <p:nvSpPr>
          <p:cNvPr id="21" name="Shape 19"/>
          <p:cNvSpPr/>
          <p:nvPr/>
        </p:nvSpPr>
        <p:spPr>
          <a:xfrm>
            <a:off x="594360" y="1627632"/>
            <a:ext cx="5166360" cy="1901952"/>
          </a:xfrm>
          <a:prstGeom prst="roundRect">
            <a:avLst>
              <a:gd name="adj" fmla="val 2404"/>
            </a:avLst>
          </a:prstGeom>
          <a:solidFill>
            <a:srgbClr val="F4F1E8"/>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2" name="Text 20"/>
          <p:cNvSpPr/>
          <p:nvPr/>
        </p:nvSpPr>
        <p:spPr>
          <a:xfrm>
            <a:off x="713232" y="1691640"/>
            <a:ext cx="4937760" cy="219456"/>
          </a:xfrm>
          <a:prstGeom prst="rect">
            <a:avLst/>
          </a:prstGeom>
          <a:noFill/>
          <a:ln/>
        </p:spPr>
        <p:txBody>
          <a:bodyPr wrap="square" rtlCol="0" anchor="ctr"/>
          <a:lstStyle/>
          <a:p>
            <a:pPr indent="0" marL="0">
              <a:buNone/>
            </a:pPr>
            <a:r>
              <a:rPr lang="en-US" sz="800" i="1" dirty="0">
                <a:solidFill>
                  <a:srgbClr val="8A96A3"/>
                </a:solidFill>
                <a:latin typeface="Hanken Grotesk" pitchFamily="34" charset="0"/>
                <a:ea typeface="Hanken Grotesk" pitchFamily="34" charset="-122"/>
                <a:cs typeface="Hanken Grotesk" pitchFamily="34" charset="-120"/>
              </a:rPr>
              <a:t>Student's work (contains an error):</a:t>
            </a:r>
            <a:endParaRPr lang="en-US" sz="800" dirty="0"/>
          </a:p>
        </p:txBody>
      </p:sp>
      <p:sp>
        <p:nvSpPr>
          <p:cNvPr id="23" name="Text 21"/>
          <p:cNvSpPr/>
          <p:nvPr/>
        </p:nvSpPr>
        <p:spPr>
          <a:xfrm>
            <a:off x="777240" y="1938528"/>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1. </a:t>
            </a:r>
            <a:pPr indent="0" marL="0">
              <a:buNone/>
            </a:pPr>
            <a:r>
              <a:rPr lang="en-US" sz="950" b="1" dirty="0">
                <a:solidFill>
                  <a:srgbClr val="17324D"/>
                </a:solidFill>
                <a:latin typeface="Hanken Grotesk" pitchFamily="34" charset="0"/>
                <a:ea typeface="Hanken Grotesk" pitchFamily="34" charset="-122"/>
                <a:cs typeface="Hanken Grotesk" pitchFamily="34" charset="-120"/>
              </a:rPr>
              <a:t>Data:  </a:t>
            </a:r>
            <a:pPr indent="0" marL="0">
              <a:buNone/>
            </a:pPr>
            <a:r>
              <a:rPr lang="en-US" sz="950" b="1" dirty="0">
                <a:solidFill>
                  <a:srgbClr val="24323F"/>
                </a:solidFill>
                <a:latin typeface="Courier New" pitchFamily="34" charset="0"/>
                <a:ea typeface="Courier New" pitchFamily="34" charset="-122"/>
                <a:cs typeface="Courier New" pitchFamily="34" charset="-120"/>
              </a:rPr>
              <a:t>Player minutes per game: 32, 34, 30, 35, 33, 5</a:t>
            </a:r>
            <a:endParaRPr lang="en-US" sz="950" dirty="0"/>
          </a:p>
        </p:txBody>
      </p:sp>
      <p:sp>
        <p:nvSpPr>
          <p:cNvPr id="24" name="Text 22"/>
          <p:cNvSpPr/>
          <p:nvPr/>
        </p:nvSpPr>
        <p:spPr>
          <a:xfrm>
            <a:off x="777240" y="2322576"/>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2. </a:t>
            </a:r>
            <a:pPr indent="0" marL="0">
              <a:buNone/>
            </a:pPr>
            <a:r>
              <a:rPr lang="en-US" sz="950" b="1" dirty="0">
                <a:solidFill>
                  <a:srgbClr val="17324D"/>
                </a:solidFill>
                <a:latin typeface="Hanken Grotesk" pitchFamily="34" charset="0"/>
                <a:ea typeface="Hanken Grotesk" pitchFamily="34" charset="-122"/>
                <a:cs typeface="Hanken Grotesk" pitchFamily="34" charset="-120"/>
              </a:rPr>
              <a:t>Find mean:  </a:t>
            </a:r>
            <a:pPr indent="0" marL="0">
              <a:buNone/>
            </a:pPr>
            <a:r>
              <a:rPr lang="en-US" sz="950" b="1" dirty="0">
                <a:solidFill>
                  <a:srgbClr val="24323F"/>
                </a:solidFill>
                <a:latin typeface="Courier New" pitchFamily="34" charset="0"/>
                <a:ea typeface="Courier New" pitchFamily="34" charset="-122"/>
                <a:cs typeface="Courier New" pitchFamily="34" charset="-120"/>
              </a:rPr>
              <a:t>Sum = 169, Count = 6, Mean = 28.2</a:t>
            </a:r>
            <a:endParaRPr lang="en-US" sz="950" dirty="0"/>
          </a:p>
        </p:txBody>
      </p:sp>
      <p:sp>
        <p:nvSpPr>
          <p:cNvPr id="25" name="Text 23"/>
          <p:cNvSpPr/>
          <p:nvPr/>
        </p:nvSpPr>
        <p:spPr>
          <a:xfrm>
            <a:off x="777240" y="2706624"/>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3. </a:t>
            </a:r>
            <a:pPr indent="0" marL="0">
              <a:buNone/>
            </a:pPr>
            <a:r>
              <a:rPr lang="en-US" sz="950" b="1" dirty="0">
                <a:solidFill>
                  <a:srgbClr val="17324D"/>
                </a:solidFill>
                <a:latin typeface="Hanken Grotesk" pitchFamily="34" charset="0"/>
                <a:ea typeface="Hanken Grotesk" pitchFamily="34" charset="-122"/>
                <a:cs typeface="Hanken Grotesk" pitchFamily="34" charset="-120"/>
              </a:rPr>
              <a:t>Find median:  </a:t>
            </a:r>
            <a:pPr indent="0" marL="0">
              <a:buNone/>
            </a:pPr>
            <a:r>
              <a:rPr lang="en-US" sz="950" b="1" dirty="0">
                <a:solidFill>
                  <a:srgbClr val="24323F"/>
                </a:solidFill>
                <a:latin typeface="Courier New" pitchFamily="34" charset="0"/>
                <a:ea typeface="Courier New" pitchFamily="34" charset="-122"/>
                <a:cs typeface="Courier New" pitchFamily="34" charset="-120"/>
              </a:rPr>
              <a:t>Ordered: 5, 30, 32, 33, 34, 35 → Median = (32+33) ÷ 2 = 32.5</a:t>
            </a:r>
            <a:endParaRPr lang="en-US" sz="950" dirty="0"/>
          </a:p>
        </p:txBody>
      </p:sp>
      <p:sp>
        <p:nvSpPr>
          <p:cNvPr id="26" name="Text 24"/>
          <p:cNvSpPr/>
          <p:nvPr/>
        </p:nvSpPr>
        <p:spPr>
          <a:xfrm>
            <a:off x="777240" y="3090672"/>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4. </a:t>
            </a:r>
            <a:pPr indent="0" marL="0">
              <a:buNone/>
            </a:pPr>
            <a:r>
              <a:rPr lang="en-US" sz="950" b="1" dirty="0">
                <a:solidFill>
                  <a:srgbClr val="17324D"/>
                </a:solidFill>
                <a:latin typeface="Hanken Grotesk" pitchFamily="34" charset="0"/>
                <a:ea typeface="Hanken Grotesk" pitchFamily="34" charset="-122"/>
                <a:cs typeface="Hanken Grotesk" pitchFamily="34" charset="-120"/>
              </a:rPr>
              <a:t>Conclusion:  </a:t>
            </a:r>
            <a:pPr indent="0" marL="0">
              <a:buNone/>
            </a:pPr>
            <a:r>
              <a:rPr lang="en-US" sz="950" b="1" dirty="0">
                <a:solidFill>
                  <a:srgbClr val="24323F"/>
                </a:solidFill>
                <a:latin typeface="Courier New" pitchFamily="34" charset="0"/>
                <a:ea typeface="Courier New" pitchFamily="34" charset="-122"/>
                <a:cs typeface="Courier New" pitchFamily="34" charset="-120"/>
              </a:rPr>
              <a:t>The mean (28.2) is the best measure because it uses all the data.</a:t>
            </a:r>
            <a:endParaRPr lang="en-US" sz="950" dirty="0"/>
          </a:p>
        </p:txBody>
      </p:sp>
      <p:sp>
        <p:nvSpPr>
          <p:cNvPr id="27" name="Text 25"/>
          <p:cNvSpPr/>
          <p:nvPr/>
        </p:nvSpPr>
        <p:spPr>
          <a:xfrm>
            <a:off x="594360" y="3666744"/>
            <a:ext cx="5120640" cy="228600"/>
          </a:xfrm>
          <a:prstGeom prst="rect">
            <a:avLst/>
          </a:prstGeom>
          <a:noFill/>
          <a:ln/>
        </p:spPr>
        <p:txBody>
          <a:bodyPr wrap="square" rtlCol="0" anchor="ctr"/>
          <a:lstStyle/>
          <a:p>
            <a:pPr indent="0" marL="0">
              <a:buNone/>
            </a:pPr>
            <a:r>
              <a:rPr lang="en-US" sz="900" b="1" dirty="0">
                <a:solidFill>
                  <a:srgbClr val="17324D"/>
                </a:solidFill>
                <a:latin typeface="Hanken Grotesk" pitchFamily="34" charset="0"/>
                <a:ea typeface="Hanken Grotesk" pitchFamily="34" charset="-122"/>
                <a:cs typeface="Hanken Grotesk" pitchFamily="34" charset="-120"/>
              </a:rPr>
              <a:t>Which step has the error? Circle it above.</a:t>
            </a:r>
            <a:endParaRPr lang="en-US" sz="900" dirty="0"/>
          </a:p>
        </p:txBody>
      </p:sp>
      <p:sp>
        <p:nvSpPr>
          <p:cNvPr id="28" name="Shape 26"/>
          <p:cNvSpPr/>
          <p:nvPr/>
        </p:nvSpPr>
        <p:spPr>
          <a:xfrm>
            <a:off x="6035040" y="685800"/>
            <a:ext cx="2788920" cy="4023360"/>
          </a:xfrm>
          <a:prstGeom prst="roundRect">
            <a:avLst>
              <a:gd name="adj" fmla="val 2623"/>
            </a:avLst>
          </a:prstGeom>
          <a:solidFill>
            <a:srgbClr val="FCE6DE"/>
          </a:solidFill>
          <a:ln w="12700">
            <a:solidFill>
              <a:srgbClr val="E2A39B"/>
            </a:solidFill>
            <a:prstDash val="solid"/>
          </a:ln>
          <a:effectLst>
            <a:outerShdw sx="100000" sy="100000" kx="0" ky="0" algn="bl" rotWithShape="0" blurRad="50800" dist="12700" dir="5400000">
              <a:srgbClr val="1C2E42">
                <a:alpha val="10000"/>
              </a:srgbClr>
            </a:outerShdw>
          </a:effectLst>
        </p:spPr>
      </p:sp>
      <p:sp>
        <p:nvSpPr>
          <p:cNvPr id="29" name="Text 27"/>
          <p:cNvSpPr/>
          <p:nvPr/>
        </p:nvSpPr>
        <p:spPr>
          <a:xfrm>
            <a:off x="6035040" y="685800"/>
            <a:ext cx="2788920" cy="274320"/>
          </a:xfrm>
          <a:prstGeom prst="rect">
            <a:avLst/>
          </a:prstGeom>
          <a:solidFill>
            <a:srgbClr val="C0392B"/>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Explain &amp; Fix</a:t>
            </a:r>
            <a:endParaRPr lang="en-US" sz="1000" dirty="0"/>
          </a:p>
        </p:txBody>
      </p:sp>
      <p:sp>
        <p:nvSpPr>
          <p:cNvPr id="30" name="Text 28"/>
          <p:cNvSpPr/>
          <p:nvPr/>
        </p:nvSpPr>
        <p:spPr>
          <a:xfrm>
            <a:off x="6217920" y="1097280"/>
            <a:ext cx="2468880" cy="50292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The mistake was </a:t>
            </a:r>
            <a:pPr indent="0" marL="0">
              <a:buNone/>
            </a:pPr>
            <a:r>
              <a:rPr lang="en-US" sz="1000" b="1" dirty="0">
                <a:solidFill>
                  <a:srgbClr val="17324D"/>
                </a:solidFill>
                <a:latin typeface="Hanken Grotesk" pitchFamily="34" charset="0"/>
                <a:ea typeface="Hanken Grotesk" pitchFamily="34" charset="-122"/>
                <a:cs typeface="Hanken Grotesk" pitchFamily="34" charset="-120"/>
              </a:rPr>
              <a:t>___</a:t>
            </a:r>
            <a:pPr indent="0" marL="0">
              <a:buNone/>
            </a:pPr>
            <a:r>
              <a:rPr lang="en-US" sz="1000" dirty="0">
                <a:solidFill>
                  <a:srgbClr val="17324D"/>
                </a:solidFill>
                <a:latin typeface="Hanken Grotesk" pitchFamily="34" charset="0"/>
                <a:ea typeface="Hanken Grotesk" pitchFamily="34" charset="-122"/>
                <a:cs typeface="Hanken Grotesk" pitchFamily="34" charset="-120"/>
              </a:rPr>
              <a:t> because </a:t>
            </a:r>
            <a:pPr indent="0" marL="0">
              <a:buNone/>
            </a:pPr>
            <a:r>
              <a:rPr lang="en-US" sz="1000" b="1" dirty="0">
                <a:solidFill>
                  <a:srgbClr val="17324D"/>
                </a:solidFill>
                <a:latin typeface="Hanken Grotesk" pitchFamily="34" charset="0"/>
                <a:ea typeface="Hanken Grotesk" pitchFamily="34" charset="-122"/>
                <a:cs typeface="Hanken Grotesk" pitchFamily="34" charset="-120"/>
              </a:rPr>
              <a:t>___</a:t>
            </a:r>
            <a:pPr indent="0" marL="0">
              <a:buNone/>
            </a:pPr>
            <a:r>
              <a:rPr lang="en-US" sz="1000" dirty="0">
                <a:solidFill>
                  <a:srgbClr val="17324D"/>
                </a:solidFill>
                <a:latin typeface="Hanken Grotesk" pitchFamily="34" charset="0"/>
                <a:ea typeface="Hanken Grotesk" pitchFamily="34" charset="-122"/>
                <a:cs typeface="Hanken Grotesk" pitchFamily="34" charset="-120"/>
              </a:rPr>
              <a:t>.</a:t>
            </a:r>
            <a:endParaRPr lang="en-US" sz="1000" dirty="0"/>
          </a:p>
        </p:txBody>
      </p:sp>
      <p:sp>
        <p:nvSpPr>
          <p:cNvPr id="31" name="Shape 29"/>
          <p:cNvSpPr/>
          <p:nvPr/>
        </p:nvSpPr>
        <p:spPr>
          <a:xfrm>
            <a:off x="6217920" y="1783080"/>
            <a:ext cx="2423160" cy="0"/>
          </a:xfrm>
          <a:prstGeom prst="line">
            <a:avLst/>
          </a:prstGeom>
          <a:noFill/>
          <a:ln w="9525">
            <a:solidFill>
              <a:srgbClr val="C7CDD2"/>
            </a:solidFill>
            <a:prstDash val="dash"/>
          </a:ln>
        </p:spPr>
      </p:sp>
      <p:sp>
        <p:nvSpPr>
          <p:cNvPr id="32" name="Shape 30"/>
          <p:cNvSpPr/>
          <p:nvPr/>
        </p:nvSpPr>
        <p:spPr>
          <a:xfrm>
            <a:off x="6217920" y="2075688"/>
            <a:ext cx="2423160" cy="0"/>
          </a:xfrm>
          <a:prstGeom prst="line">
            <a:avLst/>
          </a:prstGeom>
          <a:noFill/>
          <a:ln w="9525">
            <a:solidFill>
              <a:srgbClr val="C7CDD2"/>
            </a:solidFill>
            <a:prstDash val="dash"/>
          </a:ln>
        </p:spPr>
      </p:sp>
      <p:sp>
        <p:nvSpPr>
          <p:cNvPr id="33" name="Shape 31"/>
          <p:cNvSpPr/>
          <p:nvPr/>
        </p:nvSpPr>
        <p:spPr>
          <a:xfrm>
            <a:off x="6217920" y="2368296"/>
            <a:ext cx="2423160" cy="0"/>
          </a:xfrm>
          <a:prstGeom prst="line">
            <a:avLst/>
          </a:prstGeom>
          <a:noFill/>
          <a:ln w="9525">
            <a:solidFill>
              <a:srgbClr val="C7CDD2"/>
            </a:solidFill>
            <a:prstDash val="dash"/>
          </a:ln>
        </p:spPr>
      </p:sp>
      <p:sp>
        <p:nvSpPr>
          <p:cNvPr id="34" name="Text 32"/>
          <p:cNvSpPr/>
          <p:nvPr/>
        </p:nvSpPr>
        <p:spPr>
          <a:xfrm>
            <a:off x="6217920" y="2788920"/>
            <a:ext cx="2468880" cy="274320"/>
          </a:xfrm>
          <a:prstGeom prst="rect">
            <a:avLst/>
          </a:prstGeom>
          <a:noFill/>
          <a:ln/>
        </p:spPr>
        <p:txBody>
          <a:bodyPr wrap="square" rtlCol="0" anchor="ctr"/>
          <a:lstStyle/>
          <a:p>
            <a:pPr indent="0" marL="0">
              <a:buNone/>
            </a:pPr>
            <a:r>
              <a:rPr lang="en-US" sz="900" b="1" dirty="0">
                <a:solidFill>
                  <a:srgbClr val="17324D"/>
                </a:solidFill>
                <a:latin typeface="Hanken Grotesk" pitchFamily="34" charset="0"/>
                <a:ea typeface="Hanken Grotesk" pitchFamily="34" charset="-122"/>
                <a:cs typeface="Hanken Grotesk" pitchFamily="34" charset="-120"/>
              </a:rPr>
              <a:t>Fix it — rewrite the step correctly:</a:t>
            </a:r>
            <a:endParaRPr lang="en-US" sz="900" dirty="0"/>
          </a:p>
        </p:txBody>
      </p:sp>
      <p:sp>
        <p:nvSpPr>
          <p:cNvPr id="35" name="Shape 33"/>
          <p:cNvSpPr/>
          <p:nvPr/>
        </p:nvSpPr>
        <p:spPr>
          <a:xfrm>
            <a:off x="6217920" y="3246120"/>
            <a:ext cx="2423160" cy="0"/>
          </a:xfrm>
          <a:prstGeom prst="line">
            <a:avLst/>
          </a:prstGeom>
          <a:noFill/>
          <a:ln w="9525">
            <a:solidFill>
              <a:srgbClr val="C7CDD2"/>
            </a:solidFill>
            <a:prstDash val="dash"/>
          </a:ln>
        </p:spPr>
      </p:sp>
      <p:sp>
        <p:nvSpPr>
          <p:cNvPr id="36" name="Shape 34"/>
          <p:cNvSpPr/>
          <p:nvPr/>
        </p:nvSpPr>
        <p:spPr>
          <a:xfrm>
            <a:off x="6217920" y="3538728"/>
            <a:ext cx="2423160" cy="0"/>
          </a:xfrm>
          <a:prstGeom prst="line">
            <a:avLst/>
          </a:prstGeom>
          <a:noFill/>
          <a:ln w="9525">
            <a:solidFill>
              <a:srgbClr val="C7CDD2"/>
            </a:solidFill>
            <a:prstDash val="dash"/>
          </a:ln>
        </p:spPr>
      </p:sp>
      <p:sp>
        <p:nvSpPr>
          <p:cNvPr id="37" name="Shape 35"/>
          <p:cNvSpPr/>
          <p:nvPr/>
        </p:nvSpPr>
        <p:spPr>
          <a:xfrm>
            <a:off x="6217920" y="3831336"/>
            <a:ext cx="2423160" cy="0"/>
          </a:xfrm>
          <a:prstGeom prst="line">
            <a:avLst/>
          </a:prstGeom>
          <a:noFill/>
          <a:ln w="9525">
            <a:solidFill>
              <a:srgbClr val="C7CDD2"/>
            </a:solidFill>
            <a:prstDash val="dash"/>
          </a:ln>
        </p:spPr>
      </p:sp>
      <p:sp>
        <p:nvSpPr>
          <p:cNvPr id="38" name="Shape 36"/>
          <p:cNvSpPr/>
          <p:nvPr/>
        </p:nvSpPr>
        <p:spPr>
          <a:xfrm>
            <a:off x="6217920" y="4123944"/>
            <a:ext cx="2423160" cy="0"/>
          </a:xfrm>
          <a:prstGeom prst="line">
            <a:avLst/>
          </a:prstGeom>
          <a:noFill/>
          <a:ln w="9525">
            <a:solidFill>
              <a:srgbClr val="C7CDD2"/>
            </a:solidFill>
            <a:prstDash val="dash"/>
          </a:ln>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Two-Column Notes / Notas</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6.DS.6d</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8-4</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13</a:t>
            </a:r>
            <a:endParaRPr lang="en-US" sz="800" dirty="0"/>
          </a:p>
        </p:txBody>
      </p:sp>
      <p:sp>
        <p:nvSpPr>
          <p:cNvPr id="17" name="Shape 15"/>
          <p:cNvSpPr/>
          <p:nvPr/>
        </p:nvSpPr>
        <p:spPr>
          <a:xfrm>
            <a:off x="411480" y="685800"/>
            <a:ext cx="416052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411480" y="685800"/>
            <a:ext cx="4160520" cy="292608"/>
          </a:xfrm>
          <a:prstGeom prst="rect">
            <a:avLst/>
          </a:prstGeom>
          <a:solidFill>
            <a:srgbClr val="17324D"/>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Steps / Pasos</a:t>
            </a:r>
            <a:endParaRPr lang="en-US" sz="1000" dirty="0"/>
          </a:p>
        </p:txBody>
      </p:sp>
      <p:sp>
        <p:nvSpPr>
          <p:cNvPr id="19" name="Shape 17"/>
          <p:cNvSpPr/>
          <p:nvPr/>
        </p:nvSpPr>
        <p:spPr>
          <a:xfrm>
            <a:off x="594360" y="1243584"/>
            <a:ext cx="274320" cy="274320"/>
          </a:xfrm>
          <a:prstGeom prst="ellipse">
            <a:avLst/>
          </a:prstGeom>
          <a:solidFill>
            <a:srgbClr val="2E7D9A"/>
          </a:solidFill>
          <a:ln/>
        </p:spPr>
      </p:sp>
      <p:sp>
        <p:nvSpPr>
          <p:cNvPr id="20" name="Text 18"/>
          <p:cNvSpPr/>
          <p:nvPr/>
        </p:nvSpPr>
        <p:spPr>
          <a:xfrm>
            <a:off x="594360" y="1243584"/>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1</a:t>
            </a:r>
            <a:endParaRPr lang="en-US" sz="1100" dirty="0"/>
          </a:p>
        </p:txBody>
      </p:sp>
      <p:sp>
        <p:nvSpPr>
          <p:cNvPr id="21" name="Text 19"/>
          <p:cNvSpPr/>
          <p:nvPr/>
        </p:nvSpPr>
        <p:spPr>
          <a:xfrm>
            <a:off x="978408" y="1188720"/>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My data, the top scorer's points: 22, 24, 20, 25, 23, 21, 58. I notice 58 is much bigger than the rest, so it is an outlier.</a:t>
            </a:r>
            <a:endParaRPr lang="en-US" sz="1050" dirty="0"/>
          </a:p>
        </p:txBody>
      </p:sp>
      <p:sp>
        <p:nvSpPr>
          <p:cNvPr id="22" name="Shape 20"/>
          <p:cNvSpPr/>
          <p:nvPr/>
        </p:nvSpPr>
        <p:spPr>
          <a:xfrm>
            <a:off x="594360" y="1719072"/>
            <a:ext cx="274320" cy="274320"/>
          </a:xfrm>
          <a:prstGeom prst="ellipse">
            <a:avLst/>
          </a:prstGeom>
          <a:solidFill>
            <a:srgbClr val="2E7D9A"/>
          </a:solidFill>
          <a:ln/>
        </p:spPr>
      </p:sp>
      <p:sp>
        <p:nvSpPr>
          <p:cNvPr id="23" name="Text 21"/>
          <p:cNvSpPr/>
          <p:nvPr/>
        </p:nvSpPr>
        <p:spPr>
          <a:xfrm>
            <a:off x="594360" y="1719072"/>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2</a:t>
            </a:r>
            <a:endParaRPr lang="en-US" sz="1100" dirty="0"/>
          </a:p>
        </p:txBody>
      </p:sp>
      <p:sp>
        <p:nvSpPr>
          <p:cNvPr id="24" name="Text 22"/>
          <p:cNvSpPr/>
          <p:nvPr/>
        </p:nvSpPr>
        <p:spPr>
          <a:xfrm>
            <a:off x="978408" y="1664208"/>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Mean: 22 + 24 + 20 + 25 + 23 + 21 + 58 = 193, then 193 ÷ 7 ≈ 27.6.</a:t>
            </a:r>
            <a:endParaRPr lang="en-US" sz="1050" dirty="0"/>
          </a:p>
        </p:txBody>
      </p:sp>
      <p:sp>
        <p:nvSpPr>
          <p:cNvPr id="25" name="Shape 23"/>
          <p:cNvSpPr/>
          <p:nvPr/>
        </p:nvSpPr>
        <p:spPr>
          <a:xfrm>
            <a:off x="594360" y="2194560"/>
            <a:ext cx="274320" cy="274320"/>
          </a:xfrm>
          <a:prstGeom prst="ellipse">
            <a:avLst/>
          </a:prstGeom>
          <a:solidFill>
            <a:srgbClr val="2E7D9A"/>
          </a:solidFill>
          <a:ln/>
        </p:spPr>
      </p:sp>
      <p:sp>
        <p:nvSpPr>
          <p:cNvPr id="26" name="Text 24"/>
          <p:cNvSpPr/>
          <p:nvPr/>
        </p:nvSpPr>
        <p:spPr>
          <a:xfrm>
            <a:off x="594360" y="2194560"/>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3</a:t>
            </a:r>
            <a:endParaRPr lang="en-US" sz="1100" dirty="0"/>
          </a:p>
        </p:txBody>
      </p:sp>
      <p:sp>
        <p:nvSpPr>
          <p:cNvPr id="27" name="Text 25"/>
          <p:cNvSpPr/>
          <p:nvPr/>
        </p:nvSpPr>
        <p:spPr>
          <a:xfrm>
            <a:off x="978408" y="2139696"/>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Median: in order they are 20, 21, 22, 23, 24, 25, 58. The middle (4th) value is 23.</a:t>
            </a:r>
            <a:endParaRPr lang="en-US" sz="1050" dirty="0"/>
          </a:p>
        </p:txBody>
      </p:sp>
      <p:sp>
        <p:nvSpPr>
          <p:cNvPr id="28" name="Shape 26"/>
          <p:cNvSpPr/>
          <p:nvPr/>
        </p:nvSpPr>
        <p:spPr>
          <a:xfrm>
            <a:off x="594360" y="2670048"/>
            <a:ext cx="274320" cy="274320"/>
          </a:xfrm>
          <a:prstGeom prst="ellipse">
            <a:avLst/>
          </a:prstGeom>
          <a:solidFill>
            <a:srgbClr val="2E7D9A"/>
          </a:solidFill>
          <a:ln/>
        </p:spPr>
      </p:sp>
      <p:sp>
        <p:nvSpPr>
          <p:cNvPr id="29" name="Text 27"/>
          <p:cNvSpPr/>
          <p:nvPr/>
        </p:nvSpPr>
        <p:spPr>
          <a:xfrm>
            <a:off x="594360" y="2670048"/>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4</a:t>
            </a:r>
            <a:endParaRPr lang="en-US" sz="1100" dirty="0"/>
          </a:p>
        </p:txBody>
      </p:sp>
      <p:sp>
        <p:nvSpPr>
          <p:cNvPr id="30" name="Text 28"/>
          <p:cNvSpPr/>
          <p:nvPr/>
        </p:nvSpPr>
        <p:spPr>
          <a:xfrm>
            <a:off x="978408" y="2615184"/>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The mean (27.6) is higher than 6 of the 7 games because 58 pulled it up. So the median (23) better shows a typical game.</a:t>
            </a:r>
            <a:endParaRPr lang="en-US" sz="1050" dirty="0"/>
          </a:p>
        </p:txBody>
      </p:sp>
      <p:sp>
        <p:nvSpPr>
          <p:cNvPr id="31" name="Shape 29"/>
          <p:cNvSpPr/>
          <p:nvPr/>
        </p:nvSpPr>
        <p:spPr>
          <a:xfrm>
            <a:off x="4709160" y="685800"/>
            <a:ext cx="4114800" cy="4023360"/>
          </a:xfrm>
          <a:prstGeom prst="roundRect">
            <a:avLst>
              <a:gd name="adj" fmla="val 1818"/>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32" name="Text 30"/>
          <p:cNvSpPr/>
          <p:nvPr/>
        </p:nvSpPr>
        <p:spPr>
          <a:xfrm>
            <a:off x="4709160" y="685800"/>
            <a:ext cx="4114800" cy="292608"/>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My Example / Mi Ejemplo</a:t>
            </a:r>
            <a:endParaRPr lang="en-US" sz="1000" dirty="0"/>
          </a:p>
        </p:txBody>
      </p:sp>
      <p:sp>
        <p:nvSpPr>
          <p:cNvPr id="33" name="Text 31"/>
          <p:cNvSpPr/>
          <p:nvPr/>
        </p:nvSpPr>
        <p:spPr>
          <a:xfrm>
            <a:off x="4892040" y="1143000"/>
            <a:ext cx="3749040" cy="36576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Work one problem here, matching each step on the left:</a:t>
            </a:r>
            <a:endParaRPr lang="en-US" sz="950" dirty="0"/>
          </a:p>
        </p:txBody>
      </p:sp>
      <p:sp>
        <p:nvSpPr>
          <p:cNvPr id="34" name="Shape 32"/>
          <p:cNvSpPr/>
          <p:nvPr/>
        </p:nvSpPr>
        <p:spPr>
          <a:xfrm>
            <a:off x="4892040" y="1783080"/>
            <a:ext cx="3749040" cy="0"/>
          </a:xfrm>
          <a:prstGeom prst="line">
            <a:avLst/>
          </a:prstGeom>
          <a:noFill/>
          <a:ln w="9525">
            <a:solidFill>
              <a:srgbClr val="C7CDD2"/>
            </a:solidFill>
            <a:prstDash val="dash"/>
          </a:ln>
        </p:spPr>
      </p:sp>
      <p:sp>
        <p:nvSpPr>
          <p:cNvPr id="35" name="Shape 33"/>
          <p:cNvSpPr/>
          <p:nvPr/>
        </p:nvSpPr>
        <p:spPr>
          <a:xfrm>
            <a:off x="4892040" y="2112264"/>
            <a:ext cx="3749040" cy="0"/>
          </a:xfrm>
          <a:prstGeom prst="line">
            <a:avLst/>
          </a:prstGeom>
          <a:noFill/>
          <a:ln w="9525">
            <a:solidFill>
              <a:srgbClr val="C7CDD2"/>
            </a:solidFill>
            <a:prstDash val="dash"/>
          </a:ln>
        </p:spPr>
      </p:sp>
      <p:sp>
        <p:nvSpPr>
          <p:cNvPr id="36" name="Shape 34"/>
          <p:cNvSpPr/>
          <p:nvPr/>
        </p:nvSpPr>
        <p:spPr>
          <a:xfrm>
            <a:off x="4892040" y="2441448"/>
            <a:ext cx="3749040" cy="0"/>
          </a:xfrm>
          <a:prstGeom prst="line">
            <a:avLst/>
          </a:prstGeom>
          <a:noFill/>
          <a:ln w="9525">
            <a:solidFill>
              <a:srgbClr val="C7CDD2"/>
            </a:solidFill>
            <a:prstDash val="dash"/>
          </a:ln>
        </p:spPr>
      </p:sp>
      <p:sp>
        <p:nvSpPr>
          <p:cNvPr id="37" name="Shape 35"/>
          <p:cNvSpPr/>
          <p:nvPr/>
        </p:nvSpPr>
        <p:spPr>
          <a:xfrm>
            <a:off x="4892040" y="2770632"/>
            <a:ext cx="3749040" cy="0"/>
          </a:xfrm>
          <a:prstGeom prst="line">
            <a:avLst/>
          </a:prstGeom>
          <a:noFill/>
          <a:ln w="9525">
            <a:solidFill>
              <a:srgbClr val="C7CDD2"/>
            </a:solidFill>
            <a:prstDash val="dash"/>
          </a:ln>
        </p:spPr>
      </p:sp>
      <p:sp>
        <p:nvSpPr>
          <p:cNvPr id="38" name="Shape 36"/>
          <p:cNvSpPr/>
          <p:nvPr/>
        </p:nvSpPr>
        <p:spPr>
          <a:xfrm>
            <a:off x="4892040" y="3099816"/>
            <a:ext cx="3749040" cy="0"/>
          </a:xfrm>
          <a:prstGeom prst="line">
            <a:avLst/>
          </a:prstGeom>
          <a:noFill/>
          <a:ln w="9525">
            <a:solidFill>
              <a:srgbClr val="C7CDD2"/>
            </a:solidFill>
            <a:prstDash val="dash"/>
          </a:ln>
        </p:spPr>
      </p:sp>
      <p:sp>
        <p:nvSpPr>
          <p:cNvPr id="39" name="Shape 37"/>
          <p:cNvSpPr/>
          <p:nvPr/>
        </p:nvSpPr>
        <p:spPr>
          <a:xfrm>
            <a:off x="4892040" y="3429000"/>
            <a:ext cx="3749040" cy="0"/>
          </a:xfrm>
          <a:prstGeom prst="line">
            <a:avLst/>
          </a:prstGeom>
          <a:noFill/>
          <a:ln w="9525">
            <a:solidFill>
              <a:srgbClr val="C7CDD2"/>
            </a:solidFill>
            <a:prstDash val="dash"/>
          </a:ln>
        </p:spPr>
      </p:sp>
      <p:sp>
        <p:nvSpPr>
          <p:cNvPr id="40" name="Shape 38"/>
          <p:cNvSpPr/>
          <p:nvPr/>
        </p:nvSpPr>
        <p:spPr>
          <a:xfrm>
            <a:off x="4892040" y="3758184"/>
            <a:ext cx="3749040" cy="0"/>
          </a:xfrm>
          <a:prstGeom prst="line">
            <a:avLst/>
          </a:prstGeom>
          <a:noFill/>
          <a:ln w="9525">
            <a:solidFill>
              <a:srgbClr val="C7CDD2"/>
            </a:solidFill>
            <a:prstDash val="dash"/>
          </a:ln>
        </p:spPr>
      </p:sp>
      <p:sp>
        <p:nvSpPr>
          <p:cNvPr id="41" name="Shape 39"/>
          <p:cNvSpPr/>
          <p:nvPr/>
        </p:nvSpPr>
        <p:spPr>
          <a:xfrm>
            <a:off x="4892040" y="4087368"/>
            <a:ext cx="3749040" cy="0"/>
          </a:xfrm>
          <a:prstGeom prst="line">
            <a:avLst/>
          </a:prstGeom>
          <a:noFill/>
          <a:ln w="9525">
            <a:solidFill>
              <a:srgbClr val="C7CDD2"/>
            </a:solidFill>
            <a:prstDash val="dash"/>
          </a:ln>
        </p:spPr>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Choice Board / Tablero de Opciones</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6.DS.6d</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8-4</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14</a:t>
            </a:r>
            <a:endParaRPr lang="en-US" sz="800" dirty="0"/>
          </a:p>
        </p:txBody>
      </p:sp>
      <p:sp>
        <p:nvSpPr>
          <p:cNvPr id="17" name="Text 15"/>
          <p:cNvSpPr/>
          <p:nvPr/>
        </p:nvSpPr>
        <p:spPr>
          <a:xfrm>
            <a:off x="411480" y="640080"/>
            <a:ext cx="8412480" cy="274320"/>
          </a:xfrm>
          <a:prstGeom prst="rect">
            <a:avLst/>
          </a:prstGeom>
          <a:noFill/>
          <a:ln/>
        </p:spPr>
        <p:txBody>
          <a:bodyPr wrap="square" rtlCol="0" anchor="ctr"/>
          <a:lstStyle/>
          <a:p>
            <a:pPr indent="0" marL="0">
              <a:buNone/>
            </a:pPr>
            <a:r>
              <a:rPr lang="en-US" sz="1200" b="1" dirty="0">
                <a:solidFill>
                  <a:srgbClr val="17324D"/>
                </a:solidFill>
                <a:latin typeface="Outfit" pitchFamily="34" charset="0"/>
                <a:ea typeface="Outfit" pitchFamily="34" charset="-122"/>
                <a:cs typeface="Outfit" pitchFamily="34" charset="-120"/>
              </a:rPr>
              <a:t>Choose ONE to show what you know:</a:t>
            </a:r>
            <a:endParaRPr lang="en-US" sz="1200" dirty="0"/>
          </a:p>
        </p:txBody>
      </p:sp>
      <p:sp>
        <p:nvSpPr>
          <p:cNvPr id="18" name="Shape 16"/>
          <p:cNvSpPr/>
          <p:nvPr/>
        </p:nvSpPr>
        <p:spPr>
          <a:xfrm>
            <a:off x="411480" y="1051560"/>
            <a:ext cx="4114800" cy="1645920"/>
          </a:xfrm>
          <a:prstGeom prst="roundRect">
            <a:avLst>
              <a:gd name="adj" fmla="val 4444"/>
            </a:avLst>
          </a:prstGeom>
          <a:solidFill>
            <a:srgbClr val="DFF2E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9" name="Text 17"/>
          <p:cNvSpPr/>
          <p:nvPr/>
        </p:nvSpPr>
        <p:spPr>
          <a:xfrm>
            <a:off x="548640" y="116128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20" name="Text 18"/>
          <p:cNvSpPr/>
          <p:nvPr/>
        </p:nvSpPr>
        <p:spPr>
          <a:xfrm>
            <a:off x="1234440" y="118872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Draw &amp; Label</a:t>
            </a:r>
            <a:endParaRPr lang="en-US" sz="1300" dirty="0"/>
          </a:p>
        </p:txBody>
      </p:sp>
      <p:sp>
        <p:nvSpPr>
          <p:cNvPr id="21" name="Text 19"/>
          <p:cNvSpPr/>
          <p:nvPr/>
        </p:nvSpPr>
        <p:spPr>
          <a:xfrm>
            <a:off x="594360" y="170992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Sketch a model for today's problem. Label it using Mean and Median.</a:t>
            </a:r>
            <a:endParaRPr lang="en-US" sz="1000" dirty="0"/>
          </a:p>
        </p:txBody>
      </p:sp>
      <p:sp>
        <p:nvSpPr>
          <p:cNvPr id="22" name="Shape 20"/>
          <p:cNvSpPr/>
          <p:nvPr/>
        </p:nvSpPr>
        <p:spPr>
          <a:xfrm>
            <a:off x="4709160" y="1051560"/>
            <a:ext cx="4114800" cy="1645920"/>
          </a:xfrm>
          <a:prstGeom prst="roundRect">
            <a:avLst>
              <a:gd name="adj" fmla="val 4444"/>
            </a:avLst>
          </a:prstGeom>
          <a:solidFill>
            <a:srgbClr val="FBEFD0"/>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3" name="Text 21"/>
          <p:cNvSpPr/>
          <p:nvPr/>
        </p:nvSpPr>
        <p:spPr>
          <a:xfrm>
            <a:off x="4846320" y="116128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24" name="Text 22"/>
          <p:cNvSpPr/>
          <p:nvPr/>
        </p:nvSpPr>
        <p:spPr>
          <a:xfrm>
            <a:off x="5532120" y="118872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Explain It</a:t>
            </a:r>
            <a:endParaRPr lang="en-US" sz="1300" dirty="0"/>
          </a:p>
        </p:txBody>
      </p:sp>
      <p:sp>
        <p:nvSpPr>
          <p:cNvPr id="25" name="Text 23"/>
          <p:cNvSpPr/>
          <p:nvPr/>
        </p:nvSpPr>
        <p:spPr>
          <a:xfrm>
            <a:off x="4892040" y="170992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In 2–3 sentences, explain "Use the mean for data with no outliers; use the median when an outlier or a skewed shape would pull the mean away from typical." in your own words.</a:t>
            </a:r>
            <a:endParaRPr lang="en-US" sz="1000" dirty="0"/>
          </a:p>
        </p:txBody>
      </p:sp>
      <p:sp>
        <p:nvSpPr>
          <p:cNvPr id="26" name="Shape 24"/>
          <p:cNvSpPr/>
          <p:nvPr/>
        </p:nvSpPr>
        <p:spPr>
          <a:xfrm>
            <a:off x="411480" y="2834640"/>
            <a:ext cx="4114800" cy="1645920"/>
          </a:xfrm>
          <a:prstGeom prst="roundRect">
            <a:avLst>
              <a:gd name="adj" fmla="val 4444"/>
            </a:avLst>
          </a:prstGeom>
          <a:solidFill>
            <a:srgbClr val="FCE6D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7" name="Text 25"/>
          <p:cNvSpPr/>
          <p:nvPr/>
        </p:nvSpPr>
        <p:spPr>
          <a:xfrm>
            <a:off x="548640" y="294436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28" name="Text 26"/>
          <p:cNvSpPr/>
          <p:nvPr/>
        </p:nvSpPr>
        <p:spPr>
          <a:xfrm>
            <a:off x="1234440" y="297180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Solve It</a:t>
            </a:r>
            <a:endParaRPr lang="en-US" sz="1300" dirty="0"/>
          </a:p>
        </p:txBody>
      </p:sp>
      <p:sp>
        <p:nvSpPr>
          <p:cNvPr id="29" name="Text 27"/>
          <p:cNvSpPr/>
          <p:nvPr/>
        </p:nvSpPr>
        <p:spPr>
          <a:xfrm>
            <a:off x="594360" y="349300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Work one practice problem and show every step clearly.</a:t>
            </a:r>
            <a:endParaRPr lang="en-US" sz="1000" dirty="0"/>
          </a:p>
        </p:txBody>
      </p:sp>
      <p:sp>
        <p:nvSpPr>
          <p:cNvPr id="30" name="Shape 28"/>
          <p:cNvSpPr/>
          <p:nvPr/>
        </p:nvSpPr>
        <p:spPr>
          <a:xfrm>
            <a:off x="4709160" y="2834640"/>
            <a:ext cx="4114800" cy="1645920"/>
          </a:xfrm>
          <a:prstGeom prst="roundRect">
            <a:avLst>
              <a:gd name="adj" fmla="val 4444"/>
            </a:avLst>
          </a:prstGeom>
          <a:solidFill>
            <a:srgbClr val="EAF2F1"/>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1" name="Text 29"/>
          <p:cNvSpPr/>
          <p:nvPr/>
        </p:nvSpPr>
        <p:spPr>
          <a:xfrm>
            <a:off x="4846320" y="294436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32" name="Text 30"/>
          <p:cNvSpPr/>
          <p:nvPr/>
        </p:nvSpPr>
        <p:spPr>
          <a:xfrm>
            <a:off x="5532120" y="297180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Create a Problem</a:t>
            </a:r>
            <a:endParaRPr lang="en-US" sz="1300" dirty="0"/>
          </a:p>
        </p:txBody>
      </p:sp>
      <p:sp>
        <p:nvSpPr>
          <p:cNvPr id="33" name="Text 31"/>
          <p:cNvSpPr/>
          <p:nvPr/>
        </p:nvSpPr>
        <p:spPr>
          <a:xfrm>
            <a:off x="4892040" y="349300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Write your own problem that uses Mean, then solve it and make an answer key.</a:t>
            </a:r>
            <a:endParaRPr lang="en-US" sz="1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Independent Practice / Práctica Independiente</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6.DS.6d</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8-4</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15</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46304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 ON YOUR OWN</a:t>
            </a:r>
            <a:endParaRPr lang="en-US" sz="900" dirty="0"/>
          </a:p>
        </p:txBody>
      </p:sp>
      <p:sp>
        <p:nvSpPr>
          <p:cNvPr id="19" name="Text 17"/>
          <p:cNvSpPr/>
          <p:nvPr/>
        </p:nvSpPr>
        <p:spPr>
          <a:xfrm>
            <a:off x="594360" y="1234440"/>
            <a:ext cx="5166360" cy="457200"/>
          </a:xfrm>
          <a:prstGeom prst="rect">
            <a:avLst/>
          </a:prstGeom>
          <a:noFill/>
          <a:ln/>
        </p:spPr>
        <p:txBody>
          <a:bodyPr wrap="square" rtlCol="0" anchor="t"/>
          <a:lstStyle/>
          <a:p>
            <a:pPr indent="0" marL="0">
              <a:buNone/>
            </a:pPr>
            <a:r>
              <a:rPr lang="en-US" sz="1050" b="1" dirty="0">
                <a:solidFill>
                  <a:srgbClr val="2E7D9A"/>
                </a:solidFill>
                <a:latin typeface="Hanken Grotesk" pitchFamily="34" charset="0"/>
                <a:ea typeface="Hanken Grotesk" pitchFamily="34" charset="-122"/>
                <a:cs typeface="Hanken Grotesk" pitchFamily="34" charset="-120"/>
              </a:rPr>
              <a:t>1.  </a:t>
            </a:r>
            <a:pPr indent="0" marL="0">
              <a:buNone/>
            </a:pPr>
            <a:r>
              <a:rPr lang="en-US" sz="1050" dirty="0">
                <a:solidFill>
                  <a:srgbClr val="17324D"/>
                </a:solidFill>
                <a:latin typeface="Hanken Grotesk" pitchFamily="34" charset="0"/>
                <a:ea typeface="Hanken Grotesk" pitchFamily="34" charset="-122"/>
                <a:cs typeface="Hanken Grotesk" pitchFamily="34" charset="-120"/>
              </a:rPr>
              <a:t>A baseball player's batting averages over 6 seasons are: .280, .295, .290, .285, .300, .110. The .110 was an injury-shortened season. Which measure better represents the player's typical batting average?</a:t>
            </a:r>
            <a:endParaRPr lang="en-US" sz="1050" dirty="0"/>
          </a:p>
        </p:txBody>
      </p:sp>
      <p:sp>
        <p:nvSpPr>
          <p:cNvPr id="20" name="Shape 18"/>
          <p:cNvSpPr/>
          <p:nvPr/>
        </p:nvSpPr>
        <p:spPr>
          <a:xfrm>
            <a:off x="777240" y="1783080"/>
            <a:ext cx="4983480" cy="0"/>
          </a:xfrm>
          <a:prstGeom prst="line">
            <a:avLst/>
          </a:prstGeom>
          <a:noFill/>
          <a:ln w="9525">
            <a:solidFill>
              <a:srgbClr val="C7CDD2"/>
            </a:solidFill>
            <a:prstDash val="dash"/>
          </a:ln>
        </p:spPr>
      </p:sp>
      <p:sp>
        <p:nvSpPr>
          <p:cNvPr id="21" name="Text 19"/>
          <p:cNvSpPr/>
          <p:nvPr/>
        </p:nvSpPr>
        <p:spPr>
          <a:xfrm>
            <a:off x="594360" y="2194560"/>
            <a:ext cx="5166360" cy="457200"/>
          </a:xfrm>
          <a:prstGeom prst="rect">
            <a:avLst/>
          </a:prstGeom>
          <a:noFill/>
          <a:ln/>
        </p:spPr>
        <p:txBody>
          <a:bodyPr wrap="square" rtlCol="0" anchor="t"/>
          <a:lstStyle/>
          <a:p>
            <a:pPr indent="0" marL="0">
              <a:buNone/>
            </a:pPr>
            <a:r>
              <a:rPr lang="en-US" sz="1050" b="1" dirty="0">
                <a:solidFill>
                  <a:srgbClr val="2E7D9A"/>
                </a:solidFill>
                <a:latin typeface="Hanken Grotesk" pitchFamily="34" charset="0"/>
                <a:ea typeface="Hanken Grotesk" pitchFamily="34" charset="-122"/>
                <a:cs typeface="Hanken Grotesk" pitchFamily="34" charset="-120"/>
              </a:rPr>
              <a:t>2.  </a:t>
            </a:r>
            <a:pPr indent="0" marL="0">
              <a:buNone/>
            </a:pPr>
            <a:r>
              <a:rPr lang="en-US" sz="1050" dirty="0">
                <a:solidFill>
                  <a:srgbClr val="17324D"/>
                </a:solidFill>
                <a:latin typeface="Hanken Grotesk" pitchFamily="34" charset="0"/>
                <a:ea typeface="Hanken Grotesk" pitchFamily="34" charset="-122"/>
                <a:cs typeface="Hanken Grotesk" pitchFamily="34" charset="-120"/>
              </a:rPr>
              <a:t>Match the reason with whether to use mean or median.</a:t>
            </a:r>
            <a:endParaRPr lang="en-US" sz="1050" dirty="0"/>
          </a:p>
        </p:txBody>
      </p:sp>
      <p:sp>
        <p:nvSpPr>
          <p:cNvPr id="22" name="Shape 20"/>
          <p:cNvSpPr/>
          <p:nvPr/>
        </p:nvSpPr>
        <p:spPr>
          <a:xfrm>
            <a:off x="777240" y="2743200"/>
            <a:ext cx="4983480" cy="0"/>
          </a:xfrm>
          <a:prstGeom prst="line">
            <a:avLst/>
          </a:prstGeom>
          <a:noFill/>
          <a:ln w="9525">
            <a:solidFill>
              <a:srgbClr val="C7CDD2"/>
            </a:solidFill>
            <a:prstDash val="dash"/>
          </a:ln>
        </p:spPr>
      </p:sp>
      <p:sp>
        <p:nvSpPr>
          <p:cNvPr id="23" name="Text 21"/>
          <p:cNvSpPr/>
          <p:nvPr/>
        </p:nvSpPr>
        <p:spPr>
          <a:xfrm>
            <a:off x="594360" y="3154680"/>
            <a:ext cx="5166360" cy="457200"/>
          </a:xfrm>
          <a:prstGeom prst="rect">
            <a:avLst/>
          </a:prstGeom>
          <a:noFill/>
          <a:ln/>
        </p:spPr>
        <p:txBody>
          <a:bodyPr wrap="square" rtlCol="0" anchor="t"/>
          <a:lstStyle/>
          <a:p>
            <a:pPr indent="0" marL="0">
              <a:buNone/>
            </a:pPr>
            <a:r>
              <a:rPr lang="en-US" sz="1050" b="1" dirty="0">
                <a:solidFill>
                  <a:srgbClr val="2E7D9A"/>
                </a:solidFill>
                <a:latin typeface="Hanken Grotesk" pitchFamily="34" charset="0"/>
                <a:ea typeface="Hanken Grotesk" pitchFamily="34" charset="-122"/>
                <a:cs typeface="Hanken Grotesk" pitchFamily="34" charset="-120"/>
              </a:rPr>
              <a:t>3.  </a:t>
            </a:r>
            <a:pPr indent="0" marL="0">
              <a:buNone/>
            </a:pPr>
            <a:r>
              <a:rPr lang="en-US" sz="1050" dirty="0">
                <a:solidFill>
                  <a:srgbClr val="17324D"/>
                </a:solidFill>
                <a:latin typeface="Hanken Grotesk" pitchFamily="34" charset="0"/>
                <a:ea typeface="Hanken Grotesk" pitchFamily="34" charset="-122"/>
                <a:cs typeface="Hanken Grotesk" pitchFamily="34" charset="-120"/>
              </a:rPr>
              <a:t>A gymnast's scores are: 8.5, 8.8, 8.7, 8.6, 8.9. There are no outliers. Which measure best represents a typical score?</a:t>
            </a:r>
            <a:endParaRPr lang="en-US" sz="1050" dirty="0"/>
          </a:p>
        </p:txBody>
      </p:sp>
      <p:sp>
        <p:nvSpPr>
          <p:cNvPr id="24" name="Shape 22"/>
          <p:cNvSpPr/>
          <p:nvPr/>
        </p:nvSpPr>
        <p:spPr>
          <a:xfrm>
            <a:off x="777240" y="3703320"/>
            <a:ext cx="4983480" cy="0"/>
          </a:xfrm>
          <a:prstGeom prst="line">
            <a:avLst/>
          </a:prstGeom>
          <a:noFill/>
          <a:ln w="9525">
            <a:solidFill>
              <a:srgbClr val="C7CDD2"/>
            </a:solidFill>
            <a:prstDash val="dash"/>
          </a:ln>
        </p:spPr>
      </p:sp>
      <p:sp>
        <p:nvSpPr>
          <p:cNvPr id="25" name="Shape 23"/>
          <p:cNvSpPr/>
          <p:nvPr/>
        </p:nvSpPr>
        <p:spPr>
          <a:xfrm>
            <a:off x="6035040" y="685800"/>
            <a:ext cx="2788920" cy="4023360"/>
          </a:xfrm>
          <a:prstGeom prst="roundRect">
            <a:avLst>
              <a:gd name="adj" fmla="val 2623"/>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6" name="Text 24"/>
          <p:cNvSpPr/>
          <p:nvPr/>
        </p:nvSpPr>
        <p:spPr>
          <a:xfrm>
            <a:off x="6035040" y="685800"/>
            <a:ext cx="27889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Talk It Over</a:t>
            </a:r>
            <a:endParaRPr lang="en-US" sz="1000" dirty="0"/>
          </a:p>
        </p:txBody>
      </p:sp>
      <p:sp>
        <p:nvSpPr>
          <p:cNvPr id="27" name="Text 25"/>
          <p:cNvSpPr/>
          <p:nvPr/>
        </p:nvSpPr>
        <p:spPr>
          <a:xfrm>
            <a:off x="6217920" y="1097280"/>
            <a:ext cx="2468880" cy="155448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A reporter writes 'the average playoff ticket is $85,' but prices are $45, $50, $48, $52, $55, $260. Is $85 a fair 'typical' price? What measure should the reporter use?</a:t>
            </a:r>
            <a:endParaRPr lang="en-US" sz="1000" dirty="0"/>
          </a:p>
        </p:txBody>
      </p:sp>
      <p:sp>
        <p:nvSpPr>
          <p:cNvPr id="28" name="Shape 26"/>
          <p:cNvSpPr/>
          <p:nvPr/>
        </p:nvSpPr>
        <p:spPr>
          <a:xfrm>
            <a:off x="6217920" y="2834640"/>
            <a:ext cx="2423160" cy="0"/>
          </a:xfrm>
          <a:prstGeom prst="line">
            <a:avLst/>
          </a:prstGeom>
          <a:noFill/>
          <a:ln w="9525">
            <a:solidFill>
              <a:srgbClr val="C7CDD2"/>
            </a:solidFill>
            <a:prstDash val="dash"/>
          </a:ln>
        </p:spPr>
      </p:sp>
      <p:sp>
        <p:nvSpPr>
          <p:cNvPr id="29" name="Shape 27"/>
          <p:cNvSpPr/>
          <p:nvPr/>
        </p:nvSpPr>
        <p:spPr>
          <a:xfrm>
            <a:off x="6217920" y="3163824"/>
            <a:ext cx="2423160" cy="0"/>
          </a:xfrm>
          <a:prstGeom prst="line">
            <a:avLst/>
          </a:prstGeom>
          <a:noFill/>
          <a:ln w="9525">
            <a:solidFill>
              <a:srgbClr val="C7CDD2"/>
            </a:solidFill>
            <a:prstDash val="dash"/>
          </a:ln>
        </p:spPr>
      </p:sp>
      <p:sp>
        <p:nvSpPr>
          <p:cNvPr id="30" name="Shape 28"/>
          <p:cNvSpPr/>
          <p:nvPr/>
        </p:nvSpPr>
        <p:spPr>
          <a:xfrm>
            <a:off x="6217920" y="3493008"/>
            <a:ext cx="2423160" cy="0"/>
          </a:xfrm>
          <a:prstGeom prst="line">
            <a:avLst/>
          </a:prstGeom>
          <a:noFill/>
          <a:ln w="9525">
            <a:solidFill>
              <a:srgbClr val="C7CDD2"/>
            </a:solidFill>
            <a:prstDash val="dash"/>
          </a:ln>
        </p:spPr>
      </p:sp>
      <p:sp>
        <p:nvSpPr>
          <p:cNvPr id="31" name="Shape 29"/>
          <p:cNvSpPr/>
          <p:nvPr/>
        </p:nvSpPr>
        <p:spPr>
          <a:xfrm>
            <a:off x="6217920" y="3822192"/>
            <a:ext cx="2423160" cy="0"/>
          </a:xfrm>
          <a:prstGeom prst="line">
            <a:avLst/>
          </a:prstGeom>
          <a:noFill/>
          <a:ln w="9525">
            <a:solidFill>
              <a:srgbClr val="C7CDD2"/>
            </a:solidFill>
            <a:prstDash val="dash"/>
          </a:ln>
        </p:spPr>
      </p:sp>
      <p:sp>
        <p:nvSpPr>
          <p:cNvPr id="32" name="Shape 30"/>
          <p:cNvSpPr/>
          <p:nvPr/>
        </p:nvSpPr>
        <p:spPr>
          <a:xfrm>
            <a:off x="6217920" y="4151376"/>
            <a:ext cx="2423160" cy="0"/>
          </a:xfrm>
          <a:prstGeom prst="line">
            <a:avLst/>
          </a:prstGeom>
          <a:noFill/>
          <a:ln w="9525">
            <a:solidFill>
              <a:srgbClr val="C7CDD2"/>
            </a:solidFill>
            <a:prstDash val="dash"/>
          </a:ln>
        </p:spPr>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Think–Write–Respond / Piensa y Escribe</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6.DS.6d</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8-4</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16</a:t>
            </a:r>
            <a:endParaRPr lang="en-US" sz="800" dirty="0"/>
          </a:p>
        </p:txBody>
      </p:sp>
      <p:sp>
        <p:nvSpPr>
          <p:cNvPr id="17" name="Text 15"/>
          <p:cNvSpPr/>
          <p:nvPr/>
        </p:nvSpPr>
        <p:spPr>
          <a:xfrm>
            <a:off x="411480" y="603504"/>
            <a:ext cx="8412480" cy="274320"/>
          </a:xfrm>
          <a:prstGeom prst="rect">
            <a:avLst/>
          </a:prstGeom>
          <a:noFill/>
          <a:ln/>
        </p:spPr>
        <p:txBody>
          <a:bodyPr wrap="square" rtlCol="0" anchor="ctr"/>
          <a:lstStyle/>
          <a:p>
            <a:pPr indent="0" marL="0">
              <a:buNone/>
            </a:pPr>
            <a:r>
              <a:rPr lang="en-US" sz="1000" i="1" dirty="0">
                <a:solidFill>
                  <a:srgbClr val="8A96A3"/>
                </a:solidFill>
                <a:latin typeface="Hanken Grotesk" pitchFamily="34" charset="0"/>
                <a:ea typeface="Hanken Grotesk" pitchFamily="34" charset="-122"/>
                <a:cs typeface="Hanken Grotesk" pitchFamily="34" charset="-120"/>
              </a:rPr>
              <a:t>Use evidence from today's lesson to complete each frame.</a:t>
            </a:r>
            <a:endParaRPr lang="en-US" sz="1000" dirty="0"/>
          </a:p>
        </p:txBody>
      </p:sp>
      <p:sp>
        <p:nvSpPr>
          <p:cNvPr id="18" name="Shape 16"/>
          <p:cNvSpPr/>
          <p:nvPr/>
        </p:nvSpPr>
        <p:spPr>
          <a:xfrm>
            <a:off x="411480" y="960120"/>
            <a:ext cx="8412480" cy="1143000"/>
          </a:xfrm>
          <a:prstGeom prst="roundRect">
            <a:avLst>
              <a:gd name="adj" fmla="val 64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9" name="Text 17"/>
          <p:cNvSpPr/>
          <p:nvPr/>
        </p:nvSpPr>
        <p:spPr>
          <a:xfrm>
            <a:off x="594360" y="1051560"/>
            <a:ext cx="8046720" cy="274320"/>
          </a:xfrm>
          <a:prstGeom prst="rect">
            <a:avLst/>
          </a:prstGeom>
          <a:noFill/>
          <a:ln/>
        </p:spPr>
        <p:txBody>
          <a:bodyPr wrap="square" rtlCol="0" anchor="ctr"/>
          <a:lstStyle/>
          <a:p>
            <a:pPr indent="0" marL="0">
              <a:buNone/>
            </a:pPr>
            <a:r>
              <a:rPr lang="en-US" sz="1100" dirty="0">
                <a:solidFill>
                  <a:srgbClr val="8A96A3"/>
                </a:solidFill>
                <a:latin typeface="Outfit" pitchFamily="34" charset="0"/>
                <a:ea typeface="Outfit" pitchFamily="34" charset="-122"/>
                <a:cs typeface="Outfit" pitchFamily="34" charset="-120"/>
              </a:rPr>
              <a:t>Frame 1 — </a:t>
            </a:r>
            <a:pPr indent="0" marL="0">
              <a:buNone/>
            </a:pPr>
            <a:r>
              <a:rPr lang="en-US" sz="1100" b="1" dirty="0">
                <a:solidFill>
                  <a:srgbClr val="2E7D9A"/>
                </a:solidFill>
                <a:latin typeface="Outfit" pitchFamily="34" charset="0"/>
                <a:ea typeface="Outfit" pitchFamily="34" charset="-122"/>
                <a:cs typeface="Outfit" pitchFamily="34" charset="-120"/>
              </a:rPr>
              <a:t>Explain the Rule</a:t>
            </a:r>
            <a:endParaRPr lang="en-US" sz="1100" dirty="0"/>
          </a:p>
        </p:txBody>
      </p:sp>
      <p:sp>
        <p:nvSpPr>
          <p:cNvPr id="20" name="Text 18"/>
          <p:cNvSpPr/>
          <p:nvPr/>
        </p:nvSpPr>
        <p:spPr>
          <a:xfrm>
            <a:off x="594360" y="1344168"/>
            <a:ext cx="8046720" cy="365760"/>
          </a:xfrm>
          <a:prstGeom prst="rect">
            <a:avLst/>
          </a:prstGeom>
          <a:noFill/>
          <a:ln/>
        </p:spPr>
        <p:txBody>
          <a:bodyPr wrap="square" rtlCol="0" anchor="t"/>
          <a:lstStyle/>
          <a:p>
            <a:pPr indent="0" marL="0">
              <a:buNone/>
            </a:pPr>
            <a:r>
              <a:rPr lang="en-US" sz="1050" dirty="0">
                <a:solidFill>
                  <a:srgbClr val="17324D"/>
                </a:solidFill>
                <a:latin typeface="Hanken Grotesk" pitchFamily="34" charset="0"/>
                <a:ea typeface="Hanken Grotesk" pitchFamily="34" charset="-122"/>
                <a:cs typeface="Hanken Grotesk" pitchFamily="34" charset="-120"/>
              </a:rPr>
              <a:t>Today's key idea is "Use the mean for data with no outliers; use the median when an outlier or a skewed shape would pull the mean away from typical." — and it works because ___.</a:t>
            </a:r>
            <a:endParaRPr lang="en-US" sz="1050" dirty="0"/>
          </a:p>
        </p:txBody>
      </p:sp>
      <p:sp>
        <p:nvSpPr>
          <p:cNvPr id="21" name="Shape 19"/>
          <p:cNvSpPr/>
          <p:nvPr/>
        </p:nvSpPr>
        <p:spPr>
          <a:xfrm>
            <a:off x="594360" y="1892808"/>
            <a:ext cx="8046720" cy="0"/>
          </a:xfrm>
          <a:prstGeom prst="line">
            <a:avLst/>
          </a:prstGeom>
          <a:noFill/>
          <a:ln w="9525">
            <a:solidFill>
              <a:srgbClr val="C7CDD2"/>
            </a:solidFill>
            <a:prstDash val="dash"/>
          </a:ln>
        </p:spPr>
      </p:sp>
      <p:sp>
        <p:nvSpPr>
          <p:cNvPr id="22" name="Shape 20"/>
          <p:cNvSpPr/>
          <p:nvPr/>
        </p:nvSpPr>
        <p:spPr>
          <a:xfrm>
            <a:off x="411480" y="2240280"/>
            <a:ext cx="8412480" cy="1143000"/>
          </a:xfrm>
          <a:prstGeom prst="roundRect">
            <a:avLst>
              <a:gd name="adj" fmla="val 64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3" name="Text 21"/>
          <p:cNvSpPr/>
          <p:nvPr/>
        </p:nvSpPr>
        <p:spPr>
          <a:xfrm>
            <a:off x="594360" y="2331720"/>
            <a:ext cx="8046720" cy="274320"/>
          </a:xfrm>
          <a:prstGeom prst="rect">
            <a:avLst/>
          </a:prstGeom>
          <a:noFill/>
          <a:ln/>
        </p:spPr>
        <p:txBody>
          <a:bodyPr wrap="square" rtlCol="0" anchor="ctr"/>
          <a:lstStyle/>
          <a:p>
            <a:pPr indent="0" marL="0">
              <a:buNone/>
            </a:pPr>
            <a:r>
              <a:rPr lang="en-US" sz="1100" dirty="0">
                <a:solidFill>
                  <a:srgbClr val="8A96A3"/>
                </a:solidFill>
                <a:latin typeface="Outfit" pitchFamily="34" charset="0"/>
                <a:ea typeface="Outfit" pitchFamily="34" charset="-122"/>
                <a:cs typeface="Outfit" pitchFamily="34" charset="-120"/>
              </a:rPr>
              <a:t>Frame 2 — </a:t>
            </a:r>
            <a:pPr indent="0" marL="0">
              <a:buNone/>
            </a:pPr>
            <a:r>
              <a:rPr lang="en-US" sz="1100" b="1" dirty="0">
                <a:solidFill>
                  <a:srgbClr val="2E7D9A"/>
                </a:solidFill>
                <a:latin typeface="Outfit" pitchFamily="34" charset="0"/>
                <a:ea typeface="Outfit" pitchFamily="34" charset="-122"/>
                <a:cs typeface="Outfit" pitchFamily="34" charset="-120"/>
              </a:rPr>
              <a:t>Because / But / So</a:t>
            </a:r>
            <a:endParaRPr lang="en-US" sz="1100" dirty="0"/>
          </a:p>
        </p:txBody>
      </p:sp>
      <p:sp>
        <p:nvSpPr>
          <p:cNvPr id="24" name="Text 22"/>
          <p:cNvSpPr/>
          <p:nvPr/>
        </p:nvSpPr>
        <p:spPr>
          <a:xfrm>
            <a:off x="594360" y="2624328"/>
            <a:ext cx="8046720" cy="365760"/>
          </a:xfrm>
          <a:prstGeom prst="rect">
            <a:avLst/>
          </a:prstGeom>
          <a:noFill/>
          <a:ln/>
        </p:spPr>
        <p:txBody>
          <a:bodyPr wrap="square" rtlCol="0" anchor="t"/>
          <a:lstStyle/>
          <a:p>
            <a:pPr indent="0" marL="0">
              <a:buNone/>
            </a:pPr>
            <a:r>
              <a:rPr lang="en-US" sz="1050" dirty="0">
                <a:solidFill>
                  <a:srgbClr val="17324D"/>
                </a:solidFill>
                <a:latin typeface="Hanken Grotesk" pitchFamily="34" charset="0"/>
                <a:ea typeface="Hanken Grotesk" pitchFamily="34" charset="-122"/>
                <a:cs typeface="Hanken Grotesk" pitchFamily="34" charset="-120"/>
              </a:rPr>
              <a:t>Because Mean means ___, but a tricky part is ___, so I have to ___.</a:t>
            </a:r>
            <a:endParaRPr lang="en-US" sz="1050" dirty="0"/>
          </a:p>
        </p:txBody>
      </p:sp>
      <p:sp>
        <p:nvSpPr>
          <p:cNvPr id="25" name="Shape 23"/>
          <p:cNvSpPr/>
          <p:nvPr/>
        </p:nvSpPr>
        <p:spPr>
          <a:xfrm>
            <a:off x="594360" y="3172968"/>
            <a:ext cx="8046720" cy="0"/>
          </a:xfrm>
          <a:prstGeom prst="line">
            <a:avLst/>
          </a:prstGeom>
          <a:noFill/>
          <a:ln w="9525">
            <a:solidFill>
              <a:srgbClr val="C7CDD2"/>
            </a:solidFill>
            <a:prstDash val="dash"/>
          </a:ln>
        </p:spPr>
      </p:sp>
      <p:sp>
        <p:nvSpPr>
          <p:cNvPr id="26" name="Shape 24"/>
          <p:cNvSpPr/>
          <p:nvPr/>
        </p:nvSpPr>
        <p:spPr>
          <a:xfrm>
            <a:off x="411480" y="3520440"/>
            <a:ext cx="8412480" cy="1143000"/>
          </a:xfrm>
          <a:prstGeom prst="roundRect">
            <a:avLst>
              <a:gd name="adj" fmla="val 64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7" name="Text 25"/>
          <p:cNvSpPr/>
          <p:nvPr/>
        </p:nvSpPr>
        <p:spPr>
          <a:xfrm>
            <a:off x="594360" y="3611880"/>
            <a:ext cx="8046720" cy="274320"/>
          </a:xfrm>
          <a:prstGeom prst="rect">
            <a:avLst/>
          </a:prstGeom>
          <a:noFill/>
          <a:ln/>
        </p:spPr>
        <p:txBody>
          <a:bodyPr wrap="square" rtlCol="0" anchor="ctr"/>
          <a:lstStyle/>
          <a:p>
            <a:pPr indent="0" marL="0">
              <a:buNone/>
            </a:pPr>
            <a:r>
              <a:rPr lang="en-US" sz="1100" dirty="0">
                <a:solidFill>
                  <a:srgbClr val="8A96A3"/>
                </a:solidFill>
                <a:latin typeface="Outfit" pitchFamily="34" charset="0"/>
                <a:ea typeface="Outfit" pitchFamily="34" charset="-122"/>
                <a:cs typeface="Outfit" pitchFamily="34" charset="-120"/>
              </a:rPr>
              <a:t>Frame 3 — </a:t>
            </a:r>
            <a:pPr indent="0" marL="0">
              <a:buNone/>
            </a:pPr>
            <a:r>
              <a:rPr lang="en-US" sz="1100" b="1" dirty="0">
                <a:solidFill>
                  <a:srgbClr val="2E7D9A"/>
                </a:solidFill>
                <a:latin typeface="Outfit" pitchFamily="34" charset="0"/>
                <a:ea typeface="Outfit" pitchFamily="34" charset="-122"/>
                <a:cs typeface="Outfit" pitchFamily="34" charset="-120"/>
              </a:rPr>
              <a:t>Catch the Mistake</a:t>
            </a:r>
            <a:endParaRPr lang="en-US" sz="1100" dirty="0"/>
          </a:p>
        </p:txBody>
      </p:sp>
      <p:sp>
        <p:nvSpPr>
          <p:cNvPr id="28" name="Text 26"/>
          <p:cNvSpPr/>
          <p:nvPr/>
        </p:nvSpPr>
        <p:spPr>
          <a:xfrm>
            <a:off x="594360" y="3904488"/>
            <a:ext cx="8046720" cy="365760"/>
          </a:xfrm>
          <a:prstGeom prst="rect">
            <a:avLst/>
          </a:prstGeom>
          <a:noFill/>
          <a:ln/>
        </p:spPr>
        <p:txBody>
          <a:bodyPr wrap="square" rtlCol="0" anchor="t"/>
          <a:lstStyle/>
          <a:p>
            <a:pPr indent="0" marL="0">
              <a:buNone/>
            </a:pPr>
            <a:r>
              <a:rPr lang="en-US" sz="1050" dirty="0">
                <a:solidFill>
                  <a:srgbClr val="17324D"/>
                </a:solidFill>
                <a:latin typeface="Hanken Grotesk" pitchFamily="34" charset="0"/>
                <a:ea typeface="Hanken Grotesk" pitchFamily="34" charset="-122"/>
                <a:cs typeface="Hanken Grotesk" pitchFamily="34" charset="-120"/>
              </a:rPr>
              <a:t>A common mistake with Mean is ___. It happens because ___, and the fix is ___.</a:t>
            </a:r>
            <a:endParaRPr lang="en-US" sz="1050" dirty="0"/>
          </a:p>
        </p:txBody>
      </p:sp>
      <p:sp>
        <p:nvSpPr>
          <p:cNvPr id="29" name="Shape 27"/>
          <p:cNvSpPr/>
          <p:nvPr/>
        </p:nvSpPr>
        <p:spPr>
          <a:xfrm>
            <a:off x="594360" y="4453128"/>
            <a:ext cx="8046720" cy="0"/>
          </a:xfrm>
          <a:prstGeom prst="line">
            <a:avLst/>
          </a:prstGeom>
          <a:noFill/>
          <a:ln w="9525">
            <a:solidFill>
              <a:srgbClr val="C7CDD2"/>
            </a:solidFill>
            <a:prstDash val="dash"/>
          </a:ln>
        </p:spPr>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Exit Ticket / Boleto de Salida</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6.DS.6d</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8-4</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17</a:t>
            </a:r>
            <a:endParaRPr lang="en-US" sz="800" dirty="0"/>
          </a:p>
        </p:txBody>
      </p:sp>
      <p:sp>
        <p:nvSpPr>
          <p:cNvPr id="17" name="Shape 15"/>
          <p:cNvSpPr/>
          <p:nvPr/>
        </p:nvSpPr>
        <p:spPr>
          <a:xfrm>
            <a:off x="411480" y="685800"/>
            <a:ext cx="4160520" cy="4023360"/>
          </a:xfrm>
          <a:prstGeom prst="roundRect">
            <a:avLst>
              <a:gd name="adj" fmla="val 1818"/>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411480" y="685800"/>
            <a:ext cx="41605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Reflection / Reflexión</a:t>
            </a:r>
            <a:endParaRPr lang="en-US" sz="1000" dirty="0"/>
          </a:p>
        </p:txBody>
      </p:sp>
      <p:sp>
        <p:nvSpPr>
          <p:cNvPr id="19" name="Text 17"/>
          <p:cNvSpPr/>
          <p:nvPr/>
        </p:nvSpPr>
        <p:spPr>
          <a:xfrm>
            <a:off x="594360" y="1097280"/>
            <a:ext cx="3794760" cy="365760"/>
          </a:xfrm>
          <a:prstGeom prst="rect">
            <a:avLst/>
          </a:prstGeom>
          <a:noFill/>
          <a:ln/>
        </p:spPr>
        <p:txBody>
          <a:bodyPr wrap="square" rtlCol="0" anchor="ctr"/>
          <a:lstStyle/>
          <a:p>
            <a:pPr indent="0" marL="0">
              <a:buNone/>
            </a:pPr>
            <a:r>
              <a:rPr lang="en-US" sz="1100" dirty="0">
                <a:solidFill>
                  <a:srgbClr val="17324D"/>
                </a:solidFill>
                <a:latin typeface="Hanken Grotesk" pitchFamily="34" charset="0"/>
                <a:ea typeface="Hanken Grotesk" pitchFamily="34" charset="-122"/>
                <a:cs typeface="Hanken Grotesk" pitchFamily="34" charset="-120"/>
              </a:rPr>
              <a:t>Today I learned that ___ because ___.</a:t>
            </a:r>
            <a:endParaRPr lang="en-US" sz="1100" dirty="0"/>
          </a:p>
        </p:txBody>
      </p:sp>
      <p:sp>
        <p:nvSpPr>
          <p:cNvPr id="20" name="Shape 18"/>
          <p:cNvSpPr/>
          <p:nvPr/>
        </p:nvSpPr>
        <p:spPr>
          <a:xfrm>
            <a:off x="594360" y="1783080"/>
            <a:ext cx="3794760" cy="0"/>
          </a:xfrm>
          <a:prstGeom prst="line">
            <a:avLst/>
          </a:prstGeom>
          <a:noFill/>
          <a:ln w="9525">
            <a:solidFill>
              <a:srgbClr val="C7CDD2"/>
            </a:solidFill>
            <a:prstDash val="dash"/>
          </a:ln>
        </p:spPr>
      </p:sp>
      <p:sp>
        <p:nvSpPr>
          <p:cNvPr id="21" name="Shape 19"/>
          <p:cNvSpPr/>
          <p:nvPr/>
        </p:nvSpPr>
        <p:spPr>
          <a:xfrm>
            <a:off x="594360" y="2093976"/>
            <a:ext cx="3794760" cy="0"/>
          </a:xfrm>
          <a:prstGeom prst="line">
            <a:avLst/>
          </a:prstGeom>
          <a:noFill/>
          <a:ln w="9525">
            <a:solidFill>
              <a:srgbClr val="C7CDD2"/>
            </a:solidFill>
            <a:prstDash val="dash"/>
          </a:ln>
        </p:spPr>
      </p:sp>
      <p:sp>
        <p:nvSpPr>
          <p:cNvPr id="22" name="Shape 20"/>
          <p:cNvSpPr/>
          <p:nvPr/>
        </p:nvSpPr>
        <p:spPr>
          <a:xfrm>
            <a:off x="594360" y="2404872"/>
            <a:ext cx="3794760" cy="0"/>
          </a:xfrm>
          <a:prstGeom prst="line">
            <a:avLst/>
          </a:prstGeom>
          <a:noFill/>
          <a:ln w="9525">
            <a:solidFill>
              <a:srgbClr val="C7CDD2"/>
            </a:solidFill>
            <a:prstDash val="dash"/>
          </a:ln>
        </p:spPr>
      </p:sp>
      <p:sp>
        <p:nvSpPr>
          <p:cNvPr id="23" name="Text 21"/>
          <p:cNvSpPr/>
          <p:nvPr/>
        </p:nvSpPr>
        <p:spPr>
          <a:xfrm>
            <a:off x="594360" y="2834640"/>
            <a:ext cx="3794760" cy="365760"/>
          </a:xfrm>
          <a:prstGeom prst="rect">
            <a:avLst/>
          </a:prstGeom>
          <a:noFill/>
          <a:ln/>
        </p:spPr>
        <p:txBody>
          <a:bodyPr wrap="square" rtlCol="0" anchor="ctr"/>
          <a:lstStyle/>
          <a:p>
            <a:pPr indent="0" marL="0">
              <a:buNone/>
            </a:pPr>
            <a:r>
              <a:rPr lang="en-US" sz="1100" dirty="0">
                <a:solidFill>
                  <a:srgbClr val="17324D"/>
                </a:solidFill>
                <a:latin typeface="Hanken Grotesk" pitchFamily="34" charset="0"/>
                <a:ea typeface="Hanken Grotesk" pitchFamily="34" charset="-122"/>
                <a:cs typeface="Hanken Grotesk" pitchFamily="34" charset="-120"/>
              </a:rPr>
              <a:t>One thing I am still not sure about is ___.</a:t>
            </a:r>
            <a:endParaRPr lang="en-US" sz="1100" dirty="0"/>
          </a:p>
        </p:txBody>
      </p:sp>
      <p:sp>
        <p:nvSpPr>
          <p:cNvPr id="24" name="Shape 22"/>
          <p:cNvSpPr/>
          <p:nvPr/>
        </p:nvSpPr>
        <p:spPr>
          <a:xfrm>
            <a:off x="594360" y="3520440"/>
            <a:ext cx="3794760" cy="0"/>
          </a:xfrm>
          <a:prstGeom prst="line">
            <a:avLst/>
          </a:prstGeom>
          <a:noFill/>
          <a:ln w="9525">
            <a:solidFill>
              <a:srgbClr val="C7CDD2"/>
            </a:solidFill>
            <a:prstDash val="dash"/>
          </a:ln>
        </p:spPr>
      </p:sp>
      <p:sp>
        <p:nvSpPr>
          <p:cNvPr id="25" name="Shape 23"/>
          <p:cNvSpPr/>
          <p:nvPr/>
        </p:nvSpPr>
        <p:spPr>
          <a:xfrm>
            <a:off x="594360" y="3831336"/>
            <a:ext cx="3794760" cy="0"/>
          </a:xfrm>
          <a:prstGeom prst="line">
            <a:avLst/>
          </a:prstGeom>
          <a:noFill/>
          <a:ln w="9525">
            <a:solidFill>
              <a:srgbClr val="C7CDD2"/>
            </a:solidFill>
            <a:prstDash val="dash"/>
          </a:ln>
        </p:spPr>
      </p:sp>
      <p:sp>
        <p:nvSpPr>
          <p:cNvPr id="26" name="Shape 24"/>
          <p:cNvSpPr/>
          <p:nvPr/>
        </p:nvSpPr>
        <p:spPr>
          <a:xfrm>
            <a:off x="594360" y="4142232"/>
            <a:ext cx="3794760" cy="0"/>
          </a:xfrm>
          <a:prstGeom prst="line">
            <a:avLst/>
          </a:prstGeom>
          <a:noFill/>
          <a:ln w="9525">
            <a:solidFill>
              <a:srgbClr val="C7CDD2"/>
            </a:solidFill>
            <a:prstDash val="dash"/>
          </a:ln>
        </p:spPr>
      </p:sp>
      <p:sp>
        <p:nvSpPr>
          <p:cNvPr id="27" name="Shape 25"/>
          <p:cNvSpPr/>
          <p:nvPr/>
        </p:nvSpPr>
        <p:spPr>
          <a:xfrm>
            <a:off x="4709160" y="685800"/>
            <a:ext cx="41148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8" name="Text 26"/>
          <p:cNvSpPr/>
          <p:nvPr/>
        </p:nvSpPr>
        <p:spPr>
          <a:xfrm>
            <a:off x="4709160" y="685800"/>
            <a:ext cx="4114800" cy="274320"/>
          </a:xfrm>
          <a:prstGeom prst="rect">
            <a:avLst/>
          </a:prstGeom>
          <a:solidFill>
            <a:srgbClr val="17324D"/>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Quick Exit Ticket</a:t>
            </a:r>
            <a:endParaRPr lang="en-US" sz="1000" dirty="0"/>
          </a:p>
        </p:txBody>
      </p:sp>
      <p:sp>
        <p:nvSpPr>
          <p:cNvPr id="29" name="Text 27"/>
          <p:cNvSpPr/>
          <p:nvPr/>
        </p:nvSpPr>
        <p:spPr>
          <a:xfrm>
            <a:off x="4892040" y="1097280"/>
            <a:ext cx="3749040" cy="640080"/>
          </a:xfrm>
          <a:prstGeom prst="rect">
            <a:avLst/>
          </a:prstGeom>
          <a:noFill/>
          <a:ln/>
        </p:spPr>
        <p:txBody>
          <a:bodyPr wrap="square" rtlCol="0" anchor="t"/>
          <a:lstStyle/>
          <a:p>
            <a:pPr indent="0" marL="0">
              <a:buNone/>
            </a:pPr>
            <a:r>
              <a:rPr lang="en-US" sz="1050" b="1" dirty="0">
                <a:solidFill>
                  <a:srgbClr val="2E7D9A"/>
                </a:solidFill>
                <a:latin typeface="Hanken Grotesk" pitchFamily="34" charset="0"/>
                <a:ea typeface="Hanken Grotesk" pitchFamily="34" charset="-122"/>
                <a:cs typeface="Hanken Grotesk" pitchFamily="34" charset="-120"/>
              </a:rPr>
              <a:t>Tier 1 — </a:t>
            </a:r>
            <a:pPr indent="0" marL="0">
              <a:buNone/>
            </a:pPr>
            <a:r>
              <a:rPr lang="en-US" sz="1050" dirty="0">
                <a:solidFill>
                  <a:srgbClr val="17324D"/>
                </a:solidFill>
                <a:latin typeface="Hanken Grotesk" pitchFamily="34" charset="0"/>
                <a:ea typeface="Hanken Grotesk" pitchFamily="34" charset="-122"/>
                <a:cs typeface="Hanken Grotesk" pitchFamily="34" charset="-120"/>
              </a:rPr>
              <a:t>Data set: 15, 18, 16, 17, 15, 72. Which measure of center best represents the data?</a:t>
            </a:r>
            <a:endParaRPr lang="en-US" sz="1050" dirty="0"/>
          </a:p>
        </p:txBody>
      </p:sp>
      <p:sp>
        <p:nvSpPr>
          <p:cNvPr id="30" name="Text 28"/>
          <p:cNvSpPr/>
          <p:nvPr/>
        </p:nvSpPr>
        <p:spPr>
          <a:xfrm>
            <a:off x="5029200" y="1783080"/>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A.  Median, because 72 is an outlier</a:t>
            </a:r>
            <a:endParaRPr lang="en-US" sz="1000" dirty="0"/>
          </a:p>
        </p:txBody>
      </p:sp>
      <p:sp>
        <p:nvSpPr>
          <p:cNvPr id="31" name="Text 29"/>
          <p:cNvSpPr/>
          <p:nvPr/>
        </p:nvSpPr>
        <p:spPr>
          <a:xfrm>
            <a:off x="5029200" y="2093976"/>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B.  Mean, because it uses all values</a:t>
            </a:r>
            <a:endParaRPr lang="en-US" sz="1000" dirty="0"/>
          </a:p>
        </p:txBody>
      </p:sp>
      <p:sp>
        <p:nvSpPr>
          <p:cNvPr id="32" name="Text 30"/>
          <p:cNvSpPr/>
          <p:nvPr/>
        </p:nvSpPr>
        <p:spPr>
          <a:xfrm>
            <a:off x="5029200" y="2404872"/>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C.  Mean, because it is always best</a:t>
            </a:r>
            <a:endParaRPr lang="en-US" sz="1000" dirty="0"/>
          </a:p>
        </p:txBody>
      </p:sp>
      <p:sp>
        <p:nvSpPr>
          <p:cNvPr id="33" name="Text 31"/>
          <p:cNvSpPr/>
          <p:nvPr/>
        </p:nvSpPr>
        <p:spPr>
          <a:xfrm>
            <a:off x="5029200" y="2715768"/>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D.  Neither works for this data</a:t>
            </a:r>
            <a:endParaRPr lang="en-US" sz="1000" dirty="0"/>
          </a:p>
        </p:txBody>
      </p:sp>
      <p:sp>
        <p:nvSpPr>
          <p:cNvPr id="34" name="Text 32"/>
          <p:cNvSpPr/>
          <p:nvPr/>
        </p:nvSpPr>
        <p:spPr>
          <a:xfrm>
            <a:off x="4892040" y="3163824"/>
            <a:ext cx="3749040" cy="502920"/>
          </a:xfrm>
          <a:prstGeom prst="rect">
            <a:avLst/>
          </a:prstGeom>
          <a:noFill/>
          <a:ln/>
        </p:spPr>
        <p:txBody>
          <a:bodyPr wrap="square" rtlCol="0" anchor="t"/>
          <a:lstStyle/>
          <a:p>
            <a:pPr indent="0" marL="0">
              <a:buNone/>
            </a:pPr>
            <a:r>
              <a:rPr lang="en-US" sz="1050" b="1" dirty="0">
                <a:solidFill>
                  <a:srgbClr val="2E7D9A"/>
                </a:solidFill>
                <a:latin typeface="Hanken Grotesk" pitchFamily="34" charset="0"/>
                <a:ea typeface="Hanken Grotesk" pitchFamily="34" charset="-122"/>
                <a:cs typeface="Hanken Grotesk" pitchFamily="34" charset="-120"/>
              </a:rPr>
              <a:t>Tier 2 — </a:t>
            </a:r>
            <a:pPr indent="0" marL="0">
              <a:buNone/>
            </a:pPr>
            <a:r>
              <a:rPr lang="en-US" sz="1050" dirty="0">
                <a:solidFill>
                  <a:srgbClr val="17324D"/>
                </a:solidFill>
                <a:latin typeface="Hanken Grotesk" pitchFamily="34" charset="0"/>
                <a:ea typeface="Hanken Grotesk" pitchFamily="34" charset="-122"/>
                <a:cs typeface="Hanken Grotesk" pitchFamily="34" charset="-120"/>
              </a:rPr>
              <a:t>Explain how you know your answer is correct. Use at least one vocabulary word.</a:t>
            </a:r>
            <a:endParaRPr lang="en-US" sz="1050" dirty="0"/>
          </a:p>
        </p:txBody>
      </p:sp>
      <p:sp>
        <p:nvSpPr>
          <p:cNvPr id="35" name="Shape 33"/>
          <p:cNvSpPr/>
          <p:nvPr/>
        </p:nvSpPr>
        <p:spPr>
          <a:xfrm>
            <a:off x="4892040" y="3803904"/>
            <a:ext cx="3749040" cy="0"/>
          </a:xfrm>
          <a:prstGeom prst="line">
            <a:avLst/>
          </a:prstGeom>
          <a:noFill/>
          <a:ln w="9525">
            <a:solidFill>
              <a:srgbClr val="C7CDD2"/>
            </a:solidFill>
            <a:prstDash val="dash"/>
          </a:ln>
        </p:spPr>
      </p:sp>
      <p:sp>
        <p:nvSpPr>
          <p:cNvPr id="36" name="Shape 34"/>
          <p:cNvSpPr/>
          <p:nvPr/>
        </p:nvSpPr>
        <p:spPr>
          <a:xfrm>
            <a:off x="4892040" y="4096512"/>
            <a:ext cx="3749040" cy="0"/>
          </a:xfrm>
          <a:prstGeom prst="line">
            <a:avLst/>
          </a:prstGeom>
          <a:noFill/>
          <a:ln w="9525">
            <a:solidFill>
              <a:srgbClr val="C7CDD2"/>
            </a:solidFill>
            <a:prstDash val="dash"/>
          </a:ln>
        </p:spPr>
      </p:sp>
      <p:sp>
        <p:nvSpPr>
          <p:cNvPr id="37" name="Shape 35"/>
          <p:cNvSpPr/>
          <p:nvPr/>
        </p:nvSpPr>
        <p:spPr>
          <a:xfrm>
            <a:off x="4892040" y="4389120"/>
            <a:ext cx="3749040" cy="0"/>
          </a:xfrm>
          <a:prstGeom prst="line">
            <a:avLst/>
          </a:prstGeom>
          <a:noFill/>
          <a:ln w="9525">
            <a:solidFill>
              <a:srgbClr val="C7CDD2"/>
            </a:solidFill>
            <a:prstDash val="dash"/>
          </a:ln>
        </p:spPr>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Goal Tracker / Seguimiento de Metas</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6.DS.6d</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8-4</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18</a:t>
            </a:r>
            <a:endParaRPr lang="en-US" sz="800" dirty="0"/>
          </a:p>
        </p:txBody>
      </p:sp>
      <p:sp>
        <p:nvSpPr>
          <p:cNvPr id="17" name="Shape 15"/>
          <p:cNvSpPr/>
          <p:nvPr/>
        </p:nvSpPr>
        <p:spPr>
          <a:xfrm>
            <a:off x="411480" y="658368"/>
            <a:ext cx="8412480" cy="502920"/>
          </a:xfrm>
          <a:prstGeom prst="roundRect">
            <a:avLst>
              <a:gd name="adj" fmla="val 14545"/>
            </a:avLst>
          </a:prstGeom>
          <a:solidFill>
            <a:srgbClr val="17324D"/>
          </a:solidFill>
          <a:ln/>
        </p:spPr>
      </p:sp>
      <p:sp>
        <p:nvSpPr>
          <p:cNvPr id="18" name="Text 16"/>
          <p:cNvSpPr/>
          <p:nvPr/>
        </p:nvSpPr>
        <p:spPr>
          <a:xfrm>
            <a:off x="640080" y="658368"/>
            <a:ext cx="7955280" cy="502920"/>
          </a:xfrm>
          <a:prstGeom prst="rect">
            <a:avLst/>
          </a:prstGeom>
          <a:noFill/>
          <a:ln/>
        </p:spPr>
        <p:txBody>
          <a:bodyPr wrap="square" rtlCol="0" anchor="ctr"/>
          <a:lstStyle/>
          <a:p>
            <a:pPr indent="0" marL="0">
              <a:buNone/>
            </a:pPr>
            <a:r>
              <a:rPr lang="en-US" sz="1100" b="1" dirty="0">
                <a:solidFill>
                  <a:srgbClr val="F2C15B"/>
                </a:solidFill>
                <a:latin typeface="Hanken Grotesk" pitchFamily="34" charset="0"/>
                <a:ea typeface="Hanken Grotesk" pitchFamily="34" charset="-122"/>
                <a:cs typeface="Hanken Grotesk" pitchFamily="34" charset="-120"/>
              </a:rPr>
              <a:t>My Goal:  </a:t>
            </a:r>
            <a:pPr indent="0" marL="0">
              <a:buNone/>
            </a:pPr>
            <a:r>
              <a:rPr lang="en-US" sz="1100" dirty="0">
                <a:solidFill>
                  <a:srgbClr val="FFFFFF"/>
                </a:solidFill>
                <a:latin typeface="Hanken Grotesk" pitchFamily="34" charset="0"/>
                <a:ea typeface="Hanken Grotesk" pitchFamily="34" charset="-122"/>
                <a:cs typeface="Hanken Grotesk" pitchFamily="34" charset="-120"/>
              </a:rPr>
              <a:t>I can choose the best measure of center for a data set based on its shape.</a:t>
            </a:r>
            <a:endParaRPr lang="en-US" sz="1100" dirty="0"/>
          </a:p>
        </p:txBody>
      </p:sp>
      <p:sp>
        <p:nvSpPr>
          <p:cNvPr id="19" name="Shape 17"/>
          <p:cNvSpPr/>
          <p:nvPr/>
        </p:nvSpPr>
        <p:spPr>
          <a:xfrm>
            <a:off x="411480" y="1371600"/>
            <a:ext cx="1965960" cy="2377440"/>
          </a:xfrm>
          <a:prstGeom prst="roundRect">
            <a:avLst>
              <a:gd name="adj" fmla="val 3721"/>
            </a:avLst>
          </a:prstGeom>
          <a:solidFill>
            <a:srgbClr val="FCE6D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0" name="Shape 18"/>
          <p:cNvSpPr/>
          <p:nvPr/>
        </p:nvSpPr>
        <p:spPr>
          <a:xfrm>
            <a:off x="1138428" y="1508760"/>
            <a:ext cx="512064" cy="512064"/>
          </a:xfrm>
          <a:prstGeom prst="ellipse">
            <a:avLst/>
          </a:prstGeom>
          <a:solidFill>
            <a:srgbClr val="2E7D9A"/>
          </a:solidFill>
          <a:ln/>
        </p:spPr>
      </p:sp>
      <p:sp>
        <p:nvSpPr>
          <p:cNvPr id="21" name="Text 19"/>
          <p:cNvSpPr/>
          <p:nvPr/>
        </p:nvSpPr>
        <p:spPr>
          <a:xfrm>
            <a:off x="113842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1</a:t>
            </a:r>
            <a:endParaRPr lang="en-US" sz="2000" dirty="0"/>
          </a:p>
        </p:txBody>
      </p:sp>
      <p:sp>
        <p:nvSpPr>
          <p:cNvPr id="22" name="Text 20"/>
          <p:cNvSpPr/>
          <p:nvPr/>
        </p:nvSpPr>
        <p:spPr>
          <a:xfrm>
            <a:off x="45720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Not Yet</a:t>
            </a:r>
            <a:endParaRPr lang="en-US" sz="1150" dirty="0"/>
          </a:p>
        </p:txBody>
      </p:sp>
      <p:sp>
        <p:nvSpPr>
          <p:cNvPr id="23" name="Text 21"/>
          <p:cNvSpPr/>
          <p:nvPr/>
        </p:nvSpPr>
        <p:spPr>
          <a:xfrm>
            <a:off x="52120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need more help. This does not make sense to me yet.</a:t>
            </a:r>
            <a:endParaRPr lang="en-US" sz="900" dirty="0"/>
          </a:p>
        </p:txBody>
      </p:sp>
      <p:sp>
        <p:nvSpPr>
          <p:cNvPr id="24" name="Text 22"/>
          <p:cNvSpPr/>
          <p:nvPr/>
        </p:nvSpPr>
        <p:spPr>
          <a:xfrm>
            <a:off x="45720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25" name="Shape 23"/>
          <p:cNvSpPr/>
          <p:nvPr/>
        </p:nvSpPr>
        <p:spPr>
          <a:xfrm>
            <a:off x="2560320" y="1371600"/>
            <a:ext cx="1965960" cy="2377440"/>
          </a:xfrm>
          <a:prstGeom prst="roundRect">
            <a:avLst>
              <a:gd name="adj" fmla="val 3721"/>
            </a:avLst>
          </a:prstGeom>
          <a:solidFill>
            <a:srgbClr val="FBEFD0"/>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6" name="Shape 24"/>
          <p:cNvSpPr/>
          <p:nvPr/>
        </p:nvSpPr>
        <p:spPr>
          <a:xfrm>
            <a:off x="3287268" y="1508760"/>
            <a:ext cx="512064" cy="512064"/>
          </a:xfrm>
          <a:prstGeom prst="ellipse">
            <a:avLst/>
          </a:prstGeom>
          <a:solidFill>
            <a:srgbClr val="2E7D9A"/>
          </a:solidFill>
          <a:ln/>
        </p:spPr>
      </p:sp>
      <p:sp>
        <p:nvSpPr>
          <p:cNvPr id="27" name="Text 25"/>
          <p:cNvSpPr/>
          <p:nvPr/>
        </p:nvSpPr>
        <p:spPr>
          <a:xfrm>
            <a:off x="328726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2</a:t>
            </a:r>
            <a:endParaRPr lang="en-US" sz="2000" dirty="0"/>
          </a:p>
        </p:txBody>
      </p:sp>
      <p:sp>
        <p:nvSpPr>
          <p:cNvPr id="28" name="Text 26"/>
          <p:cNvSpPr/>
          <p:nvPr/>
        </p:nvSpPr>
        <p:spPr>
          <a:xfrm>
            <a:off x="260604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Getting There</a:t>
            </a:r>
            <a:endParaRPr lang="en-US" sz="1150" dirty="0"/>
          </a:p>
        </p:txBody>
      </p:sp>
      <p:sp>
        <p:nvSpPr>
          <p:cNvPr id="29" name="Text 27"/>
          <p:cNvSpPr/>
          <p:nvPr/>
        </p:nvSpPr>
        <p:spPr>
          <a:xfrm>
            <a:off x="267004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understand the idea but I make mistakes when I work.</a:t>
            </a:r>
            <a:endParaRPr lang="en-US" sz="900" dirty="0"/>
          </a:p>
        </p:txBody>
      </p:sp>
      <p:sp>
        <p:nvSpPr>
          <p:cNvPr id="30" name="Text 28"/>
          <p:cNvSpPr/>
          <p:nvPr/>
        </p:nvSpPr>
        <p:spPr>
          <a:xfrm>
            <a:off x="260604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31" name="Shape 29"/>
          <p:cNvSpPr/>
          <p:nvPr/>
        </p:nvSpPr>
        <p:spPr>
          <a:xfrm>
            <a:off x="4709160" y="1371600"/>
            <a:ext cx="1965960" cy="2377440"/>
          </a:xfrm>
          <a:prstGeom prst="roundRect">
            <a:avLst>
              <a:gd name="adj" fmla="val 3721"/>
            </a:avLst>
          </a:prstGeom>
          <a:solidFill>
            <a:srgbClr val="DFF2E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2" name="Shape 30"/>
          <p:cNvSpPr/>
          <p:nvPr/>
        </p:nvSpPr>
        <p:spPr>
          <a:xfrm>
            <a:off x="5436108" y="1508760"/>
            <a:ext cx="512064" cy="512064"/>
          </a:xfrm>
          <a:prstGeom prst="ellipse">
            <a:avLst/>
          </a:prstGeom>
          <a:solidFill>
            <a:srgbClr val="2E7D9A"/>
          </a:solidFill>
          <a:ln/>
        </p:spPr>
      </p:sp>
      <p:sp>
        <p:nvSpPr>
          <p:cNvPr id="33" name="Text 31"/>
          <p:cNvSpPr/>
          <p:nvPr/>
        </p:nvSpPr>
        <p:spPr>
          <a:xfrm>
            <a:off x="543610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3</a:t>
            </a:r>
            <a:endParaRPr lang="en-US" sz="2000" dirty="0"/>
          </a:p>
        </p:txBody>
      </p:sp>
      <p:sp>
        <p:nvSpPr>
          <p:cNvPr id="34" name="Text 32"/>
          <p:cNvSpPr/>
          <p:nvPr/>
        </p:nvSpPr>
        <p:spPr>
          <a:xfrm>
            <a:off x="475488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Got It!</a:t>
            </a:r>
            <a:endParaRPr lang="en-US" sz="1150" dirty="0"/>
          </a:p>
        </p:txBody>
      </p:sp>
      <p:sp>
        <p:nvSpPr>
          <p:cNvPr id="35" name="Text 33"/>
          <p:cNvSpPr/>
          <p:nvPr/>
        </p:nvSpPr>
        <p:spPr>
          <a:xfrm>
            <a:off x="481888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can solve problems on my own and explain my thinking.</a:t>
            </a:r>
            <a:endParaRPr lang="en-US" sz="900" dirty="0"/>
          </a:p>
        </p:txBody>
      </p:sp>
      <p:sp>
        <p:nvSpPr>
          <p:cNvPr id="36" name="Text 34"/>
          <p:cNvSpPr/>
          <p:nvPr/>
        </p:nvSpPr>
        <p:spPr>
          <a:xfrm>
            <a:off x="475488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37" name="Shape 35"/>
          <p:cNvSpPr/>
          <p:nvPr/>
        </p:nvSpPr>
        <p:spPr>
          <a:xfrm>
            <a:off x="6858000" y="1371600"/>
            <a:ext cx="1965960" cy="2377440"/>
          </a:xfrm>
          <a:prstGeom prst="roundRect">
            <a:avLst>
              <a:gd name="adj" fmla="val 3721"/>
            </a:avLst>
          </a:prstGeom>
          <a:solidFill>
            <a:srgbClr val="EAF2F1"/>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8" name="Shape 36"/>
          <p:cNvSpPr/>
          <p:nvPr/>
        </p:nvSpPr>
        <p:spPr>
          <a:xfrm>
            <a:off x="7584948" y="1508760"/>
            <a:ext cx="512064" cy="512064"/>
          </a:xfrm>
          <a:prstGeom prst="ellipse">
            <a:avLst/>
          </a:prstGeom>
          <a:solidFill>
            <a:srgbClr val="2E7D9A"/>
          </a:solidFill>
          <a:ln/>
        </p:spPr>
      </p:sp>
      <p:sp>
        <p:nvSpPr>
          <p:cNvPr id="39" name="Text 37"/>
          <p:cNvSpPr/>
          <p:nvPr/>
        </p:nvSpPr>
        <p:spPr>
          <a:xfrm>
            <a:off x="758494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4</a:t>
            </a:r>
            <a:endParaRPr lang="en-US" sz="2000" dirty="0"/>
          </a:p>
        </p:txBody>
      </p:sp>
      <p:sp>
        <p:nvSpPr>
          <p:cNvPr id="40" name="Text 38"/>
          <p:cNvSpPr/>
          <p:nvPr/>
        </p:nvSpPr>
        <p:spPr>
          <a:xfrm>
            <a:off x="690372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Can Teach It</a:t>
            </a:r>
            <a:endParaRPr lang="en-US" sz="1150" dirty="0"/>
          </a:p>
        </p:txBody>
      </p:sp>
      <p:sp>
        <p:nvSpPr>
          <p:cNvPr id="41" name="Text 39"/>
          <p:cNvSpPr/>
          <p:nvPr/>
        </p:nvSpPr>
        <p:spPr>
          <a:xfrm>
            <a:off x="696772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can clearly teach this strategy to a classmate.</a:t>
            </a:r>
            <a:endParaRPr lang="en-US" sz="900" dirty="0"/>
          </a:p>
        </p:txBody>
      </p:sp>
      <p:sp>
        <p:nvSpPr>
          <p:cNvPr id="42" name="Text 40"/>
          <p:cNvSpPr/>
          <p:nvPr/>
        </p:nvSpPr>
        <p:spPr>
          <a:xfrm>
            <a:off x="690372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43" name="Shape 41"/>
          <p:cNvSpPr/>
          <p:nvPr/>
        </p:nvSpPr>
        <p:spPr>
          <a:xfrm>
            <a:off x="411480" y="3977640"/>
            <a:ext cx="8412480" cy="685800"/>
          </a:xfrm>
          <a:prstGeom prst="roundRect">
            <a:avLst>
              <a:gd name="adj" fmla="val 10667"/>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44" name="Text 42"/>
          <p:cNvSpPr/>
          <p:nvPr/>
        </p:nvSpPr>
        <p:spPr>
          <a:xfrm>
            <a:off x="640080" y="3977640"/>
            <a:ext cx="7955280" cy="685800"/>
          </a:xfrm>
          <a:prstGeom prst="rect">
            <a:avLst/>
          </a:prstGeom>
          <a:noFill/>
          <a:ln/>
        </p:spPr>
        <p:txBody>
          <a:bodyPr wrap="square" rtlCol="0" anchor="ctr"/>
          <a:lstStyle/>
          <a:p>
            <a:pPr indent="0" marL="0">
              <a:buNone/>
            </a:pPr>
            <a:r>
              <a:rPr lang="en-US" sz="1050" b="1" dirty="0">
                <a:solidFill>
                  <a:srgbClr val="2E7D9A"/>
                </a:solidFill>
                <a:latin typeface="Hanken Grotesk" pitchFamily="34" charset="0"/>
                <a:ea typeface="Hanken Grotesk" pitchFamily="34" charset="-122"/>
                <a:cs typeface="Hanken Grotesk" pitchFamily="34" charset="-120"/>
              </a:rPr>
              <a:t>My next step:  </a:t>
            </a:r>
            <a:pPr indent="0" marL="0">
              <a:buNone/>
            </a:pPr>
            <a:r>
              <a:rPr lang="en-US" sz="1050" dirty="0">
                <a:solidFill>
                  <a:srgbClr val="24323F"/>
                </a:solidFill>
                <a:latin typeface="Hanken Grotesk" pitchFamily="34" charset="0"/>
                <a:ea typeface="Hanken Grotesk" pitchFamily="34" charset="-122"/>
                <a:cs typeface="Hanken Grotesk" pitchFamily="34" charset="-120"/>
              </a:rPr>
              <a:t>To move up one level, I will ___.</a:t>
            </a:r>
            <a:endParaRPr lang="en-US"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Learning Objectives / Objetivos</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6.DS.6d</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8-4</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2</a:t>
            </a:r>
            <a:endParaRPr lang="en-US" sz="800" dirty="0"/>
          </a:p>
        </p:txBody>
      </p:sp>
      <p:sp>
        <p:nvSpPr>
          <p:cNvPr id="17" name="Text 15"/>
          <p:cNvSpPr/>
          <p:nvPr/>
        </p:nvSpPr>
        <p:spPr>
          <a:xfrm>
            <a:off x="411480" y="603504"/>
            <a:ext cx="8412480" cy="274320"/>
          </a:xfrm>
          <a:prstGeom prst="rect">
            <a:avLst/>
          </a:prstGeom>
          <a:noFill/>
          <a:ln/>
        </p:spPr>
        <p:txBody>
          <a:bodyPr wrap="square" rtlCol="0" anchor="ctr"/>
          <a:lstStyle/>
          <a:p>
            <a:pPr indent="0" marL="0">
              <a:buNone/>
            </a:pPr>
            <a:r>
              <a:rPr lang="en-US" sz="1100" i="1" dirty="0">
                <a:solidFill>
                  <a:srgbClr val="8A96A3"/>
                </a:solidFill>
                <a:latin typeface="Hanken Grotesk" pitchFamily="34" charset="0"/>
                <a:ea typeface="Hanken Grotesk" pitchFamily="34" charset="-122"/>
                <a:cs typeface="Hanken Grotesk" pitchFamily="34" charset="-120"/>
              </a:rPr>
              <a:t>Today's goals — what I will know and be able to say:</a:t>
            </a:r>
            <a:endParaRPr lang="en-US" sz="1100" dirty="0"/>
          </a:p>
        </p:txBody>
      </p:sp>
      <p:sp>
        <p:nvSpPr>
          <p:cNvPr id="18" name="Shape 16"/>
          <p:cNvSpPr/>
          <p:nvPr/>
        </p:nvSpPr>
        <p:spPr>
          <a:xfrm>
            <a:off x="411480" y="1005840"/>
            <a:ext cx="8412480" cy="1600200"/>
          </a:xfrm>
          <a:prstGeom prst="roundRect">
            <a:avLst>
              <a:gd name="adj" fmla="val 4571"/>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19" name="Text 17"/>
          <p:cNvSpPr/>
          <p:nvPr/>
        </p:nvSpPr>
        <p:spPr>
          <a:xfrm>
            <a:off x="594360" y="1170432"/>
            <a:ext cx="1920240" cy="310896"/>
          </a:xfrm>
          <a:prstGeom prst="rect">
            <a:avLst>
              <a:gd name="adj" fmla="val 50000"/>
            </a:avLst>
          </a:prstGeom>
          <a:solidFill>
            <a:srgbClr val="2E7D9A"/>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CONTENT OBJECTIVE</a:t>
            </a:r>
            <a:endParaRPr lang="en-US" sz="1000" dirty="0"/>
          </a:p>
        </p:txBody>
      </p:sp>
      <p:sp>
        <p:nvSpPr>
          <p:cNvPr id="20" name="Text 18"/>
          <p:cNvSpPr/>
          <p:nvPr/>
        </p:nvSpPr>
        <p:spPr>
          <a:xfrm>
            <a:off x="2651760" y="1170432"/>
            <a:ext cx="6035040" cy="310896"/>
          </a:xfrm>
          <a:prstGeom prst="rect">
            <a:avLst/>
          </a:prstGeom>
          <a:noFill/>
          <a:ln/>
        </p:spPr>
        <p:txBody>
          <a:bodyPr wrap="square" rtlCol="0" anchor="ctr"/>
          <a:lstStyle/>
          <a:p>
            <a:pPr indent="0" marL="0">
              <a:buNone/>
            </a:pPr>
            <a:r>
              <a:rPr lang="en-US" sz="1300" b="1" dirty="0">
                <a:solidFill>
                  <a:srgbClr val="2E7D9A"/>
                </a:solidFill>
                <a:latin typeface="Outfit" pitchFamily="34" charset="0"/>
                <a:ea typeface="Outfit" pitchFamily="34" charset="-122"/>
                <a:cs typeface="Outfit" pitchFamily="34" charset="-120"/>
              </a:rPr>
              <a:t>I can…  </a:t>
            </a:r>
            <a:pPr indent="0" marL="0">
              <a:buNone/>
            </a:pPr>
            <a:r>
              <a:rPr lang="en-US" sz="1100" i="1" dirty="0">
                <a:solidFill>
                  <a:srgbClr val="8A96A3"/>
                </a:solidFill>
                <a:latin typeface="Outfit" pitchFamily="34" charset="0"/>
                <a:ea typeface="Outfit" pitchFamily="34" charset="-122"/>
                <a:cs typeface="Outfit" pitchFamily="34" charset="-120"/>
              </a:rPr>
              <a:t>Yo puedo…</a:t>
            </a:r>
            <a:endParaRPr lang="en-US" sz="1300" dirty="0"/>
          </a:p>
        </p:txBody>
      </p:sp>
      <p:sp>
        <p:nvSpPr>
          <p:cNvPr id="21" name="Text 19"/>
          <p:cNvSpPr/>
          <p:nvPr/>
        </p:nvSpPr>
        <p:spPr>
          <a:xfrm>
            <a:off x="640080" y="1572768"/>
            <a:ext cx="7955280" cy="914400"/>
          </a:xfrm>
          <a:prstGeom prst="rect">
            <a:avLst/>
          </a:prstGeom>
          <a:noFill/>
          <a:ln/>
        </p:spPr>
        <p:txBody>
          <a:bodyPr wrap="square" rtlCol="0" anchor="t"/>
          <a:lstStyle/>
          <a:p>
            <a:pPr indent="0" marL="0">
              <a:lnSpc>
                <a:spcPct val="105000"/>
              </a:lnSpc>
              <a:buNone/>
            </a:pPr>
            <a:r>
              <a:rPr lang="en-US" sz="1800" dirty="0">
                <a:solidFill>
                  <a:srgbClr val="17324D"/>
                </a:solidFill>
                <a:latin typeface="Hanken Grotesk" pitchFamily="34" charset="0"/>
                <a:ea typeface="Hanken Grotesk" pitchFamily="34" charset="-122"/>
                <a:cs typeface="Hanken Grotesk" pitchFamily="34" charset="-120"/>
              </a:rPr>
              <a:t>I can choose the best measure of center for a data set based on its shape.</a:t>
            </a:r>
            <a:endParaRPr lang="en-US" sz="1800" dirty="0"/>
          </a:p>
        </p:txBody>
      </p:sp>
      <p:sp>
        <p:nvSpPr>
          <p:cNvPr id="22" name="Shape 20"/>
          <p:cNvSpPr/>
          <p:nvPr/>
        </p:nvSpPr>
        <p:spPr>
          <a:xfrm>
            <a:off x="411480" y="2788920"/>
            <a:ext cx="8412480" cy="1600200"/>
          </a:xfrm>
          <a:prstGeom prst="roundRect">
            <a:avLst>
              <a:gd name="adj" fmla="val 4571"/>
            </a:avLst>
          </a:prstGeom>
          <a:solidFill>
            <a:srgbClr val="FBEFD0"/>
          </a:solidFill>
          <a:ln w="12700">
            <a:solidFill>
              <a:srgbClr val="F2C15B"/>
            </a:solidFill>
            <a:prstDash val="solid"/>
          </a:ln>
          <a:effectLst>
            <a:outerShdw sx="100000" sy="100000" kx="0" ky="0" algn="bl" rotWithShape="0" blurRad="50800" dist="12700" dir="5400000">
              <a:srgbClr val="1C2E42">
                <a:alpha val="10000"/>
              </a:srgbClr>
            </a:outerShdw>
          </a:effectLst>
        </p:spPr>
      </p:sp>
      <p:sp>
        <p:nvSpPr>
          <p:cNvPr id="23" name="Text 21"/>
          <p:cNvSpPr/>
          <p:nvPr/>
        </p:nvSpPr>
        <p:spPr>
          <a:xfrm>
            <a:off x="594360" y="2953512"/>
            <a:ext cx="1920240" cy="310896"/>
          </a:xfrm>
          <a:prstGeom prst="rect">
            <a:avLst>
              <a:gd name="adj" fmla="val 50000"/>
            </a:avLst>
          </a:prstGeom>
          <a:solidFill>
            <a:srgbClr val="2E7D9A"/>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LANGUAGE OBJECTIVE</a:t>
            </a:r>
            <a:endParaRPr lang="en-US" sz="1000" dirty="0"/>
          </a:p>
        </p:txBody>
      </p:sp>
      <p:sp>
        <p:nvSpPr>
          <p:cNvPr id="24" name="Text 22"/>
          <p:cNvSpPr/>
          <p:nvPr/>
        </p:nvSpPr>
        <p:spPr>
          <a:xfrm>
            <a:off x="2651760" y="2953512"/>
            <a:ext cx="6035040" cy="310896"/>
          </a:xfrm>
          <a:prstGeom prst="rect">
            <a:avLst/>
          </a:prstGeom>
          <a:noFill/>
          <a:ln/>
        </p:spPr>
        <p:txBody>
          <a:bodyPr wrap="square" rtlCol="0" anchor="ctr"/>
          <a:lstStyle/>
          <a:p>
            <a:pPr indent="0" marL="0">
              <a:buNone/>
            </a:pPr>
            <a:r>
              <a:rPr lang="en-US" sz="1300" b="1" dirty="0">
                <a:solidFill>
                  <a:srgbClr val="2E7D9A"/>
                </a:solidFill>
                <a:latin typeface="Outfit" pitchFamily="34" charset="0"/>
                <a:ea typeface="Outfit" pitchFamily="34" charset="-122"/>
                <a:cs typeface="Outfit" pitchFamily="34" charset="-120"/>
              </a:rPr>
              <a:t>I can explain…  </a:t>
            </a:r>
            <a:pPr indent="0" marL="0">
              <a:buNone/>
            </a:pPr>
            <a:r>
              <a:rPr lang="en-US" sz="1100" i="1" dirty="0">
                <a:solidFill>
                  <a:srgbClr val="8A96A3"/>
                </a:solidFill>
                <a:latin typeface="Outfit" pitchFamily="34" charset="0"/>
                <a:ea typeface="Outfit" pitchFamily="34" charset="-122"/>
                <a:cs typeface="Outfit" pitchFamily="34" charset="-120"/>
              </a:rPr>
              <a:t>Puedo explicar…</a:t>
            </a:r>
            <a:endParaRPr lang="en-US" sz="1300" dirty="0"/>
          </a:p>
        </p:txBody>
      </p:sp>
      <p:sp>
        <p:nvSpPr>
          <p:cNvPr id="25" name="Text 23"/>
          <p:cNvSpPr/>
          <p:nvPr/>
        </p:nvSpPr>
        <p:spPr>
          <a:xfrm>
            <a:off x="640080" y="3355848"/>
            <a:ext cx="7955280" cy="914400"/>
          </a:xfrm>
          <a:prstGeom prst="rect">
            <a:avLst/>
          </a:prstGeom>
          <a:noFill/>
          <a:ln/>
        </p:spPr>
        <p:txBody>
          <a:bodyPr wrap="square" rtlCol="0" anchor="t"/>
          <a:lstStyle/>
          <a:p>
            <a:pPr indent="0" marL="0">
              <a:lnSpc>
                <a:spcPct val="105000"/>
              </a:lnSpc>
              <a:buNone/>
            </a:pPr>
            <a:r>
              <a:rPr lang="en-US" sz="1700" dirty="0">
                <a:solidFill>
                  <a:srgbClr val="17324D"/>
                </a:solidFill>
                <a:latin typeface="Hanken Grotesk" pitchFamily="34" charset="0"/>
                <a:ea typeface="Hanken Grotesk" pitchFamily="34" charset="-122"/>
                <a:cs typeface="Hanken Grotesk" pitchFamily="34" charset="-120"/>
              </a:rPr>
              <a:t>I can explain my choice using the words mean, median, outlier, and skewed.</a:t>
            </a:r>
            <a:endParaRPr lang="en-US" sz="1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Launch / Comenta</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6.DS.6d</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8-4</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3</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2E7D9A"/>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LAUNCH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A top scorer's points were 22, 24, 20, 25, 23, 21, 58. The mean is 27.6 but the median is 23. Which should the league report as the 'typical' game, and why?</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mean</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median</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outlier</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skewed</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measure of center</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Explore / Comenta</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6.DS.6d</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8-4</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4</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2E7D9A"/>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EXPLORE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As you sort scenarios into 'Use Mean' or 'Use Median,' what clue tells you a data set needs the median instead of the mean?</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mean</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median</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outlier</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skewed</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measure of center</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Connect / Comenta</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6.DS.6d</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8-4</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5</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2E7D9A"/>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CONNECT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A reporter writes 'the average playoff ticket is $85,' but prices are $45, $50, $48, $52, $55, $260. Is $85 a fair 'typical' price? What measure should the reporter use?</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mean</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median</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outlier</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skewed</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measure of center</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Reflect / Comenta</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6.DS.6d</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8-4</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6</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2E7D9A"/>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REFLECT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For the data set 15, 18, 16, 17, 15, 72, which measure of center best represents the data, and why?</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mean</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median</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outlier</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skewed</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measure of center</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Practice / Comenta</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6.DS.6d</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8-4</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7</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2E7D9A"/>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PRACTICE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During practice on Appropriate Measures, what strategy did you use when a problem felt tricky?</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Mean</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Median</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Outlier</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Skewed</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Be Curious / Sé Curioso</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6.DS.6d</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8-4</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8</a:t>
            </a:r>
            <a:endParaRPr lang="en-US" sz="800" dirty="0"/>
          </a:p>
        </p:txBody>
      </p:sp>
      <p:sp>
        <p:nvSpPr>
          <p:cNvPr id="17" name="Shape 15"/>
          <p:cNvSpPr/>
          <p:nvPr/>
        </p:nvSpPr>
        <p:spPr>
          <a:xfrm>
            <a:off x="411480" y="685800"/>
            <a:ext cx="416052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3716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VISUAL PROMPT</a:t>
            </a:r>
            <a:endParaRPr lang="en-US" sz="900" dirty="0"/>
          </a:p>
        </p:txBody>
      </p:sp>
      <p:sp>
        <p:nvSpPr>
          <p:cNvPr id="19" name="Text 17"/>
          <p:cNvSpPr/>
          <p:nvPr/>
        </p:nvSpPr>
        <p:spPr>
          <a:xfrm>
            <a:off x="594360" y="1207008"/>
            <a:ext cx="3794760" cy="274320"/>
          </a:xfrm>
          <a:prstGeom prst="rect">
            <a:avLst/>
          </a:prstGeom>
          <a:noFill/>
          <a:ln/>
        </p:spPr>
        <p:txBody>
          <a:bodyPr wrap="square" rtlCol="0" anchor="ctr"/>
          <a:lstStyle/>
          <a:p>
            <a:pPr indent="0" marL="0">
              <a:buNone/>
            </a:pPr>
            <a:r>
              <a:rPr lang="en-US" sz="1100" b="1" dirty="0">
                <a:solidFill>
                  <a:srgbClr val="17324D"/>
                </a:solidFill>
                <a:latin typeface="Outfit" pitchFamily="34" charset="0"/>
                <a:ea typeface="Outfit" pitchFamily="34" charset="-122"/>
                <a:cs typeface="Outfit" pitchFamily="34" charset="-120"/>
              </a:rPr>
              <a:t>Stats Report Decision</a:t>
            </a:r>
            <a:endParaRPr lang="en-US" sz="1100" dirty="0"/>
          </a:p>
        </p:txBody>
      </p:sp>
      <p:sp>
        <p:nvSpPr>
          <p:cNvPr id="20" name="Text 18"/>
          <p:cNvSpPr/>
          <p:nvPr/>
        </p:nvSpPr>
        <p:spPr>
          <a:xfrm>
            <a:off x="594360" y="1508760"/>
            <a:ext cx="3794760" cy="1554480"/>
          </a:xfrm>
          <a:prstGeom prst="rect">
            <a:avLst/>
          </a:prstGeom>
          <a:noFill/>
          <a:ln/>
        </p:spPr>
        <p:txBody>
          <a:bodyPr wrap="square" rtlCol="0" anchor="t"/>
          <a:lstStyle/>
          <a:p>
            <a:pPr indent="0" marL="0">
              <a:buNone/>
            </a:pPr>
            <a:r>
              <a:rPr lang="en-US" sz="1150" dirty="0">
                <a:solidFill>
                  <a:srgbClr val="24323F"/>
                </a:solidFill>
                <a:latin typeface="Hanken Grotesk" pitchFamily="34" charset="0"/>
                <a:ea typeface="Hanken Grotesk" pitchFamily="34" charset="-122"/>
                <a:cs typeface="Hanken Grotesk" pitchFamily="34" charset="-120"/>
              </a:rPr>
              <a:t>The league is creating awards for the season. For the scoring title, they need to pick the best measure of a typical game. Here are the top scorer's points per game: 22, 24, 20, 25, 23, 21, 58. That 58-point game was a record-breaker! Should the league report the mean (27.6) or the median (23) as the player's typical scoring?</a:t>
            </a:r>
            <a:endParaRPr lang="en-US" sz="1150" dirty="0"/>
          </a:p>
        </p:txBody>
      </p:sp>
      <p:sp>
        <p:nvSpPr>
          <p:cNvPr id="21" name="Text 19"/>
          <p:cNvSpPr/>
          <p:nvPr/>
        </p:nvSpPr>
        <p:spPr>
          <a:xfrm>
            <a:off x="594360" y="3154680"/>
            <a:ext cx="365760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first idea:</a:t>
            </a:r>
            <a:endParaRPr lang="en-US" sz="900" dirty="0"/>
          </a:p>
        </p:txBody>
      </p:sp>
      <p:sp>
        <p:nvSpPr>
          <p:cNvPr id="22" name="Shape 20"/>
          <p:cNvSpPr/>
          <p:nvPr/>
        </p:nvSpPr>
        <p:spPr>
          <a:xfrm>
            <a:off x="594360" y="3566160"/>
            <a:ext cx="3794760" cy="0"/>
          </a:xfrm>
          <a:prstGeom prst="line">
            <a:avLst/>
          </a:prstGeom>
          <a:noFill/>
          <a:ln w="9525">
            <a:solidFill>
              <a:srgbClr val="C7CDD2"/>
            </a:solidFill>
            <a:prstDash val="dash"/>
          </a:ln>
        </p:spPr>
      </p:sp>
      <p:sp>
        <p:nvSpPr>
          <p:cNvPr id="23" name="Shape 21"/>
          <p:cNvSpPr/>
          <p:nvPr/>
        </p:nvSpPr>
        <p:spPr>
          <a:xfrm>
            <a:off x="594360" y="3886200"/>
            <a:ext cx="3794760" cy="0"/>
          </a:xfrm>
          <a:prstGeom prst="line">
            <a:avLst/>
          </a:prstGeom>
          <a:noFill/>
          <a:ln w="9525">
            <a:solidFill>
              <a:srgbClr val="C7CDD2"/>
            </a:solidFill>
            <a:prstDash val="dash"/>
          </a:ln>
        </p:spPr>
      </p:sp>
      <p:sp>
        <p:nvSpPr>
          <p:cNvPr id="24" name="Shape 22"/>
          <p:cNvSpPr/>
          <p:nvPr/>
        </p:nvSpPr>
        <p:spPr>
          <a:xfrm>
            <a:off x="594360" y="4206240"/>
            <a:ext cx="3794760" cy="0"/>
          </a:xfrm>
          <a:prstGeom prst="line">
            <a:avLst/>
          </a:prstGeom>
          <a:noFill/>
          <a:ln w="9525">
            <a:solidFill>
              <a:srgbClr val="C7CDD2"/>
            </a:solidFill>
            <a:prstDash val="dash"/>
          </a:ln>
        </p:spPr>
      </p:sp>
      <p:sp>
        <p:nvSpPr>
          <p:cNvPr id="25" name="Shape 23"/>
          <p:cNvSpPr/>
          <p:nvPr/>
        </p:nvSpPr>
        <p:spPr>
          <a:xfrm>
            <a:off x="4709160" y="685800"/>
            <a:ext cx="4114800" cy="1920240"/>
          </a:xfrm>
          <a:prstGeom prst="roundRect">
            <a:avLst>
              <a:gd name="adj" fmla="val 381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6" name="Text 24"/>
          <p:cNvSpPr/>
          <p:nvPr/>
        </p:nvSpPr>
        <p:spPr>
          <a:xfrm>
            <a:off x="4709160" y="685800"/>
            <a:ext cx="411480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I Notice…</a:t>
            </a:r>
            <a:endParaRPr lang="en-US" sz="1000" dirty="0"/>
          </a:p>
        </p:txBody>
      </p:sp>
      <p:sp>
        <p:nvSpPr>
          <p:cNvPr id="27" name="Text 25"/>
          <p:cNvSpPr/>
          <p:nvPr/>
        </p:nvSpPr>
        <p:spPr>
          <a:xfrm>
            <a:off x="4892040" y="1051560"/>
            <a:ext cx="3749040" cy="1463040"/>
          </a:xfrm>
          <a:prstGeom prst="rect">
            <a:avLst/>
          </a:prstGeom>
          <a:noFill/>
          <a:ln/>
        </p:spPr>
        <p:txBody>
          <a:bodyPr wrap="square" rtlCol="0" anchor="t"/>
          <a:lstStyle/>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How does the 58-point game compare to the other scores?</a:t>
            </a:r>
            <a:endParaRPr lang="en-US" sz="1000" dirty="0"/>
          </a:p>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What is the mean? What is the median?</a:t>
            </a:r>
            <a:endParaRPr lang="en-US" sz="1000" dirty="0"/>
          </a:p>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Which measure is closer to what this player usually scores?</a:t>
            </a:r>
            <a:endParaRPr lang="en-US" sz="1000" dirty="0"/>
          </a:p>
        </p:txBody>
      </p:sp>
      <p:sp>
        <p:nvSpPr>
          <p:cNvPr id="28" name="Shape 26"/>
          <p:cNvSpPr/>
          <p:nvPr/>
        </p:nvSpPr>
        <p:spPr>
          <a:xfrm>
            <a:off x="4709160" y="2743200"/>
            <a:ext cx="4114800" cy="1965960"/>
          </a:xfrm>
          <a:prstGeom prst="roundRect">
            <a:avLst>
              <a:gd name="adj" fmla="val 3721"/>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9" name="Text 27"/>
          <p:cNvSpPr/>
          <p:nvPr/>
        </p:nvSpPr>
        <p:spPr>
          <a:xfrm>
            <a:off x="4709160" y="2743200"/>
            <a:ext cx="411480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I Wonder…</a:t>
            </a:r>
            <a:endParaRPr lang="en-US" sz="1000" dirty="0"/>
          </a:p>
        </p:txBody>
      </p:sp>
      <p:sp>
        <p:nvSpPr>
          <p:cNvPr id="30" name="Text 28"/>
          <p:cNvSpPr/>
          <p:nvPr/>
        </p:nvSpPr>
        <p:spPr>
          <a:xfrm>
            <a:off x="4892040" y="3108960"/>
            <a:ext cx="3749040" cy="1508760"/>
          </a:xfrm>
          <a:prstGeom prst="rect">
            <a:avLst/>
          </a:prstGeom>
          <a:noFill/>
          <a:ln/>
        </p:spPr>
        <p:txBody>
          <a:bodyPr wrap="square" rtlCol="0" anchor="t"/>
          <a:lstStyle/>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When does an outlier make the mean misleading?</a:t>
            </a:r>
            <a:endParaRPr lang="en-US" sz="1000" dirty="0"/>
          </a:p>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Is there a rule for when to use mean vs. median?</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Vocabulary / Vocabulario</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6.DS.6d</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8-4</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9</a:t>
            </a:r>
            <a:endParaRPr lang="en-US" sz="800" dirty="0"/>
          </a:p>
        </p:txBody>
      </p:sp>
      <p:graphicFrame>
        <p:nvGraphicFramePr>
          <p:cNvPr id="10" name="Table 0"/>
          <p:cNvGraphicFramePr>
            <a:graphicFrameLocks noGrp="1"/>
          </p:cNvGraphicFramePr>
          <p:nvPr>
            <p:extLst>
              <p:ext uri="{D42A27DB-BD31-4B8C-83A1-F6EECF244321}">
                <p14:modId xmlns:p14="http://schemas.microsoft.com/office/powerpoint/2010/main" val="1579011935"/>
              </p:ext>
            </p:extLst>
          </p:nvPr>
        </p:nvGraphicFramePr>
        <p:xfrm>
          <a:off x="411480" y="685800"/>
          <a:ext cx="8412480" cy="914400"/>
        </p:xfrm>
        <a:graphic>
          <a:graphicData uri="http://schemas.openxmlformats.org/drawingml/2006/table">
            <a:tbl>
              <a:tblPr/>
              <a:tblGrid>
                <a:gridCol w="2103120"/>
                <a:gridCol w="4114800"/>
                <a:gridCol w="2194560"/>
              </a:tblGrid>
              <a:tr h="457200">
                <a:tc>
                  <a:txBody>
                    <a:bodyPr/>
                    <a:lstStyle/>
                    <a:p>
                      <a:pPr indent="0" marL="0">
                        <a:buNone/>
                      </a:pPr>
                      <a:r>
                        <a:rPr lang="en-US" sz="1000" b="1" dirty="0">
                          <a:solidFill>
                            <a:srgbClr val="FFFFFF"/>
                          </a:solidFill>
                          <a:latin typeface="Outfit" pitchFamily="34" charset="0"/>
                          <a:ea typeface="Outfit" pitchFamily="34" charset="-122"/>
                          <a:cs typeface="Outfit" pitchFamily="34" charset="-120"/>
                        </a:rPr>
                        <a:t>Term / Término</a:t>
                      </a:r>
                      <a:endParaRPr lang="en-US" sz="1000" dirty="0">
                        <a:latin typeface="Outfit" charset="0"/>
                        <a:ea typeface="Outfit" charset="0"/>
                        <a:cs typeface="Outfit"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17324D"/>
                    </a:solidFill>
                  </a:tcPr>
                </a:tc>
                <a:tc>
                  <a:txBody>
                    <a:bodyPr/>
                    <a:lstStyle/>
                    <a:p>
                      <a:pPr indent="0" marL="0">
                        <a:buNone/>
                      </a:pPr>
                      <a:r>
                        <a:rPr lang="en-US" sz="1000" b="1" dirty="0">
                          <a:solidFill>
                            <a:srgbClr val="FFFFFF"/>
                          </a:solidFill>
                          <a:latin typeface="Outfit" pitchFamily="34" charset="0"/>
                          <a:ea typeface="Outfit" pitchFamily="34" charset="-122"/>
                          <a:cs typeface="Outfit" pitchFamily="34" charset="-120"/>
                        </a:rPr>
                        <a:t>Meaning / Significado</a:t>
                      </a:r>
                      <a:endParaRPr lang="en-US" sz="1000" dirty="0">
                        <a:latin typeface="Outfit" charset="0"/>
                        <a:ea typeface="Outfit" charset="0"/>
                        <a:cs typeface="Outfit"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17324D"/>
                    </a:solidFill>
                  </a:tcPr>
                </a:tc>
                <a:tc>
                  <a:txBody>
                    <a:bodyPr/>
                    <a:lstStyle/>
                    <a:p>
                      <a:pPr indent="0" marL="0">
                        <a:buNone/>
                      </a:pPr>
                      <a:r>
                        <a:rPr lang="en-US" sz="1000" b="1" dirty="0">
                          <a:solidFill>
                            <a:srgbClr val="FFFFFF"/>
                          </a:solidFill>
                          <a:latin typeface="Outfit" pitchFamily="34" charset="0"/>
                          <a:ea typeface="Outfit" pitchFamily="34" charset="-122"/>
                          <a:cs typeface="Outfit" pitchFamily="34" charset="-120"/>
                        </a:rPr>
                        <a:t>Example / Ejemplo</a:t>
                      </a:r>
                      <a:endParaRPr lang="en-US" sz="1000" dirty="0">
                        <a:latin typeface="Outfit" charset="0"/>
                        <a:ea typeface="Outfit" charset="0"/>
                        <a:cs typeface="Outfit"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17324D"/>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Mean</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Media</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The average. Add all the numbers, then divide by how many there are.</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El promedio. Suma todos los números y divide entre cuántos hay.</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Mean of 10, 20, 30 = (10+20+30) ÷ 3 = 20</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Median</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Mediana</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The middle number when you put them in order.</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El número del medio cuando los pones en orden.</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Data: 5, 8, 12, 15, 20 → median is 12 (the 3rd of 5 values)</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Outlier</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Valor atípico</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A number that is much bigger or smaller than the rest.</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Un número mucho mayor o menor que los demás.</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Data: 12, 14, 13, 15, 45 → 45 is far from the cluster, so it is an outlier</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Skewed</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Sesgado</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When most data sits on one side with a tail on the other.</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Cuando la mayoría de los datos está de un lado con una cola del otro.</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Scores: 5, 6, 7, 8, 8, 35 → most scores are low, but 35 creates a tail to the right (skewed right)</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Data distribution</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Distribución de datos</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How the data looks: where it sits and how spread out it is.</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Cómo se ven los datos: dónde están y qué tan separados están.</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Symmetric = even on both sides. Skewed = bunched on one side with a tail</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r>
            </a:tbl>
          </a:graphicData>
        </a:graphic>
      </p:graphicFrame>
      <p:sp>
        <p:nvSpPr>
          <p:cNvPr id="18" name="Text 15"/>
          <p:cNvSpPr/>
          <p:nvPr/>
        </p:nvSpPr>
        <p:spPr>
          <a:xfrm>
            <a:off x="411480" y="3520440"/>
            <a:ext cx="8412480" cy="237744"/>
          </a:xfrm>
          <a:prstGeom prst="rect">
            <a:avLst/>
          </a:prstGeom>
          <a:noFill/>
          <a:ln/>
        </p:spPr>
        <p:txBody>
          <a:bodyPr wrap="square" rtlCol="0" anchor="ctr"/>
          <a:lstStyle/>
          <a:p>
            <a:pPr indent="0" marL="0">
              <a:buNone/>
            </a:pPr>
            <a:r>
              <a:rPr lang="en-US" sz="950" b="1" dirty="0">
                <a:solidFill>
                  <a:srgbClr val="17324D"/>
                </a:solidFill>
                <a:latin typeface="Outfit" pitchFamily="34" charset="0"/>
                <a:ea typeface="Outfit" pitchFamily="34" charset="-122"/>
                <a:cs typeface="Outfit" pitchFamily="34" charset="-120"/>
              </a:rPr>
              <a:t>Skewed — example vs. non-example:</a:t>
            </a:r>
            <a:endParaRPr lang="en-US" sz="950" dirty="0"/>
          </a:p>
        </p:txBody>
      </p:sp>
      <p:sp>
        <p:nvSpPr>
          <p:cNvPr id="19" name="Shape 16"/>
          <p:cNvSpPr/>
          <p:nvPr/>
        </p:nvSpPr>
        <p:spPr>
          <a:xfrm>
            <a:off x="411480" y="3813048"/>
            <a:ext cx="4114800" cy="457200"/>
          </a:xfrm>
          <a:prstGeom prst="roundRect">
            <a:avLst>
              <a:gd name="adj" fmla="val 10000"/>
            </a:avLst>
          </a:prstGeom>
          <a:solidFill>
            <a:srgbClr val="E7F6F4"/>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0" name="Text 17"/>
          <p:cNvSpPr/>
          <p:nvPr/>
        </p:nvSpPr>
        <p:spPr>
          <a:xfrm>
            <a:off x="521208" y="3813048"/>
            <a:ext cx="3895344" cy="457200"/>
          </a:xfrm>
          <a:prstGeom prst="rect">
            <a:avLst/>
          </a:prstGeom>
          <a:noFill/>
          <a:ln/>
        </p:spPr>
        <p:txBody>
          <a:bodyPr wrap="square" rtlCol="0" anchor="ctr"/>
          <a:lstStyle/>
          <a:p>
            <a:pPr indent="0" marL="0">
              <a:buNone/>
            </a:pPr>
            <a:r>
              <a:rPr lang="en-US" sz="900" b="1" dirty="0">
                <a:solidFill>
                  <a:srgbClr val="1FA6A2"/>
                </a:solidFill>
                <a:latin typeface="Hanken Grotesk" pitchFamily="34" charset="0"/>
                <a:ea typeface="Hanken Grotesk" pitchFamily="34" charset="-122"/>
                <a:cs typeface="Hanken Grotesk" pitchFamily="34" charset="-120"/>
              </a:rPr>
              <a:t>✓ </a:t>
            </a:r>
            <a:pPr indent="0" marL="0">
              <a:buNone/>
            </a:pPr>
            <a:r>
              <a:rPr lang="en-US" sz="900" b="1" dirty="0">
                <a:solidFill>
                  <a:srgbClr val="17324D"/>
                </a:solidFill>
                <a:latin typeface="Hanken Grotesk" pitchFamily="34" charset="0"/>
                <a:ea typeface="Hanken Grotesk" pitchFamily="34" charset="-122"/>
                <a:cs typeface="Hanken Grotesk" pitchFamily="34" charset="-120"/>
              </a:rPr>
              <a:t>Most values low with a few very high values  </a:t>
            </a:r>
            <a:pPr indent="0" marL="0">
              <a:buNone/>
            </a:pPr>
            <a:r>
              <a:rPr lang="en-US" sz="800" dirty="0">
                <a:solidFill>
                  <a:srgbClr val="24323F"/>
                </a:solidFill>
                <a:latin typeface="Hanken Grotesk" pitchFamily="34" charset="0"/>
                <a:ea typeface="Hanken Grotesk" pitchFamily="34" charset="-122"/>
                <a:cs typeface="Hanken Grotesk" pitchFamily="34" charset="-120"/>
              </a:rPr>
              <a:t>The data has a tail, so it is skewed.</a:t>
            </a:r>
            <a:endParaRPr lang="en-US" sz="900" dirty="0"/>
          </a:p>
        </p:txBody>
      </p:sp>
      <p:sp>
        <p:nvSpPr>
          <p:cNvPr id="21" name="Shape 18"/>
          <p:cNvSpPr/>
          <p:nvPr/>
        </p:nvSpPr>
        <p:spPr>
          <a:xfrm>
            <a:off x="4663440" y="3813048"/>
            <a:ext cx="4114800" cy="457200"/>
          </a:xfrm>
          <a:prstGeom prst="roundRect">
            <a:avLst>
              <a:gd name="adj" fmla="val 10000"/>
            </a:avLst>
          </a:prstGeom>
          <a:solidFill>
            <a:srgbClr val="FDECEA"/>
          </a:solidFill>
          <a:ln w="12700">
            <a:solidFill>
              <a:srgbClr val="E2A39B"/>
            </a:solidFill>
            <a:prstDash val="solid"/>
          </a:ln>
          <a:effectLst>
            <a:outerShdw sx="100000" sy="100000" kx="0" ky="0" algn="bl" rotWithShape="0" blurRad="50800" dist="12700" dir="5400000">
              <a:srgbClr val="1C2E42">
                <a:alpha val="10000"/>
              </a:srgbClr>
            </a:outerShdw>
          </a:effectLst>
        </p:spPr>
      </p:sp>
      <p:sp>
        <p:nvSpPr>
          <p:cNvPr id="22" name="Text 19"/>
          <p:cNvSpPr/>
          <p:nvPr/>
        </p:nvSpPr>
        <p:spPr>
          <a:xfrm>
            <a:off x="4773168" y="3813048"/>
            <a:ext cx="3895344" cy="457200"/>
          </a:xfrm>
          <a:prstGeom prst="rect">
            <a:avLst/>
          </a:prstGeom>
          <a:noFill/>
          <a:ln/>
        </p:spPr>
        <p:txBody>
          <a:bodyPr wrap="square" rtlCol="0" anchor="ctr"/>
          <a:lstStyle/>
          <a:p>
            <a:pPr indent="0" marL="0">
              <a:buNone/>
            </a:pPr>
            <a:r>
              <a:rPr lang="en-US" sz="900" b="1" dirty="0">
                <a:solidFill>
                  <a:srgbClr val="C0392B"/>
                </a:solidFill>
                <a:latin typeface="Hanken Grotesk" pitchFamily="34" charset="0"/>
                <a:ea typeface="Hanken Grotesk" pitchFamily="34" charset="-122"/>
                <a:cs typeface="Hanken Grotesk" pitchFamily="34" charset="-120"/>
              </a:rPr>
              <a:t>✗ </a:t>
            </a:r>
            <a:pPr indent="0" marL="0">
              <a:buNone/>
            </a:pPr>
            <a:r>
              <a:rPr lang="en-US" sz="900" b="1" dirty="0">
                <a:solidFill>
                  <a:srgbClr val="17324D"/>
                </a:solidFill>
                <a:latin typeface="Hanken Grotesk" pitchFamily="34" charset="0"/>
                <a:ea typeface="Hanken Grotesk" pitchFamily="34" charset="-122"/>
                <a:cs typeface="Hanken Grotesk" pitchFamily="34" charset="-120"/>
              </a:rPr>
              <a:t>Values spread evenly around the center  </a:t>
            </a:r>
            <a:pPr indent="0" marL="0">
              <a:buNone/>
            </a:pPr>
            <a:r>
              <a:rPr lang="en-US" sz="800" dirty="0">
                <a:solidFill>
                  <a:srgbClr val="24323F"/>
                </a:solidFill>
                <a:latin typeface="Hanken Grotesk" pitchFamily="34" charset="0"/>
                <a:ea typeface="Hanken Grotesk" pitchFamily="34" charset="-122"/>
                <a:cs typeface="Hanken Grotesk" pitchFamily="34" charset="-120"/>
              </a:rPr>
              <a:t>That is symmetric, not skewed.</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Neft Teacher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8-4: Appropriate Measures</dc:title>
  <dc:subject>6.DS.6d</dc:subject>
  <dc:creator>Neft Teacher</dc:creator>
  <cp:lastModifiedBy>Neft Teacher</cp:lastModifiedBy>
  <cp:revision>1</cp:revision>
  <dcterms:created xsi:type="dcterms:W3CDTF">2026-07-07T15:54:07Z</dcterms:created>
  <dcterms:modified xsi:type="dcterms:W3CDTF">2026-07-07T15:54:07Z</dcterms:modified>
</cp:coreProperties>
</file>