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key — You must use absolute values of the deviations: |−10| = 10, |−5| = 5, |0| = 0, |5| = 5, |10| = 10. MAD = (10 + 5 + 0 + 5 + 10) ÷ 5 = 30 ÷ 5 = 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3749040" cy="5143500"/>
          </a:xfrm>
          <a:prstGeom prst="rect">
            <a:avLst/>
          </a:prstGeom>
          <a:solidFill>
            <a:srgbClr val="17324D"/>
          </a:solidFill>
          <a:ln/>
        </p:spPr>
      </p:sp>
      <p:sp>
        <p:nvSpPr>
          <p:cNvPr id="3" name="Shape 1"/>
          <p:cNvSpPr/>
          <p:nvPr/>
        </p:nvSpPr>
        <p:spPr>
          <a:xfrm>
            <a:off x="2651760" y="-640080"/>
            <a:ext cx="2011680" cy="2011680"/>
          </a:xfrm>
          <a:prstGeom prst="ellipse">
            <a:avLst/>
          </a:prstGeom>
          <a:solidFill>
            <a:srgbClr val="2E7D9A">
              <a:alpha val="35000"/>
            </a:srgbClr>
          </a:solidFill>
          <a:ln/>
        </p:spPr>
      </p:sp>
      <p:sp>
        <p:nvSpPr>
          <p:cNvPr id="4" name="Text 2"/>
          <p:cNvSpPr/>
          <p:nvPr/>
        </p:nvSpPr>
        <p:spPr>
          <a:xfrm>
            <a:off x="411480" y="365760"/>
            <a:ext cx="3017520" cy="274320"/>
          </a:xfrm>
          <a:prstGeom prst="rect">
            <a:avLst/>
          </a:prstGeom>
          <a:noFill/>
          <a:ln/>
        </p:spPr>
        <p:txBody>
          <a:bodyPr wrap="square" rtlCol="0" anchor="ctr"/>
          <a:lstStyle/>
          <a:p>
            <a:pPr indent="0" marL="0">
              <a:buNone/>
            </a:pPr>
            <a:r>
              <a:rPr lang="en-US" sz="1100" b="1" spc="200" kern="0" dirty="0">
                <a:solidFill>
                  <a:srgbClr val="BFE6E2"/>
                </a:solidFill>
                <a:latin typeface="Outfit" pitchFamily="34" charset="0"/>
                <a:ea typeface="Outfit" pitchFamily="34" charset="-122"/>
                <a:cs typeface="Outfit" pitchFamily="34" charset="-120"/>
              </a:rPr>
              <a:t>NEFT TEACHER</a:t>
            </a:r>
            <a:endParaRPr lang="en-US" sz="1100" dirty="0"/>
          </a:p>
        </p:txBody>
      </p:sp>
      <p:sp>
        <p:nvSpPr>
          <p:cNvPr id="5" name="Text 3"/>
          <p:cNvSpPr/>
          <p:nvPr/>
        </p:nvSpPr>
        <p:spPr>
          <a:xfrm>
            <a:off x="411480" y="777240"/>
            <a:ext cx="1371600" cy="822960"/>
          </a:xfrm>
          <a:prstGeom prst="rect">
            <a:avLst/>
          </a:prstGeom>
          <a:noFill/>
          <a:ln/>
        </p:spPr>
        <p:txBody>
          <a:bodyPr wrap="square" rtlCol="0" anchor="ctr"/>
          <a:lstStyle/>
          <a:p>
            <a:pPr indent="0" marL="0">
              <a:buNone/>
            </a:pPr>
            <a:r>
              <a:rPr lang="en-US" sz="4400" dirty="0">
                <a:solidFill>
                  <a:srgbClr val="000000"/>
                </a:solidFill>
              </a:rPr>
              <a:t>🏀</a:t>
            </a:r>
            <a:endParaRPr lang="en-US" sz="4400" dirty="0"/>
          </a:p>
        </p:txBody>
      </p:sp>
      <p:sp>
        <p:nvSpPr>
          <p:cNvPr id="6" name="Text 4"/>
          <p:cNvSpPr/>
          <p:nvPr/>
        </p:nvSpPr>
        <p:spPr>
          <a:xfrm>
            <a:off x="411480" y="1783080"/>
            <a:ext cx="3017520" cy="1554480"/>
          </a:xfrm>
          <a:prstGeom prst="rect">
            <a:avLst/>
          </a:prstGeom>
          <a:noFill/>
          <a:ln/>
        </p:spPr>
        <p:txBody>
          <a:bodyPr wrap="square" rtlCol="0" anchor="t"/>
          <a:lstStyle/>
          <a:p>
            <a:pPr indent="0" marL="0">
              <a:lnSpc>
                <a:spcPct val="95000"/>
              </a:lnSpc>
              <a:buNone/>
            </a:pPr>
            <a:r>
              <a:rPr lang="en-US" sz="3000" b="1" dirty="0">
                <a:solidFill>
                  <a:srgbClr val="FFFFFF"/>
                </a:solidFill>
                <a:latin typeface="Outfit" pitchFamily="34" charset="0"/>
                <a:ea typeface="Outfit" pitchFamily="34" charset="-122"/>
                <a:cs typeface="Outfit" pitchFamily="34" charset="-120"/>
              </a:rPr>
              <a:t>Mean Absolute Deviation</a:t>
            </a:r>
            <a:endParaRPr lang="en-US" sz="3000" dirty="0"/>
          </a:p>
        </p:txBody>
      </p:sp>
      <p:sp>
        <p:nvSpPr>
          <p:cNvPr id="7" name="Text 5"/>
          <p:cNvSpPr/>
          <p:nvPr/>
        </p:nvSpPr>
        <p:spPr>
          <a:xfrm>
            <a:off x="411480" y="4160520"/>
            <a:ext cx="1188720" cy="310896"/>
          </a:xfrm>
          <a:prstGeom prst="rect">
            <a:avLst>
              <a:gd name="adj" fmla="val 50000"/>
            </a:avLst>
          </a:prstGeom>
          <a:solidFill>
            <a:srgbClr val="2E7D9A"/>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6.DS.6c</a:t>
            </a:r>
            <a:endParaRPr lang="en-US" sz="1000" dirty="0"/>
          </a:p>
        </p:txBody>
      </p:sp>
      <p:sp>
        <p:nvSpPr>
          <p:cNvPr id="8" name="Text 6"/>
          <p:cNvSpPr/>
          <p:nvPr/>
        </p:nvSpPr>
        <p:spPr>
          <a:xfrm>
            <a:off x="1691640" y="4160520"/>
            <a:ext cx="1920240" cy="310896"/>
          </a:xfrm>
          <a:prstGeom prst="rect">
            <a:avLst/>
          </a:prstGeom>
          <a:noFill/>
          <a:ln/>
        </p:spPr>
        <p:txBody>
          <a:bodyPr wrap="square" rtlCol="0" anchor="ctr"/>
          <a:lstStyle/>
          <a:p>
            <a:pPr indent="0" marL="0">
              <a:buNone/>
            </a:pPr>
            <a:r>
              <a:rPr lang="en-US" sz="1000" dirty="0">
                <a:solidFill>
                  <a:srgbClr val="BFE6E2"/>
                </a:solidFill>
                <a:latin typeface="Hanken Grotesk" pitchFamily="34" charset="0"/>
                <a:ea typeface="Hanken Grotesk" pitchFamily="34" charset="-122"/>
                <a:cs typeface="Hanken Grotesk" pitchFamily="34" charset="-120"/>
              </a:rPr>
              <a:t>Unit 8  ·  Lesson 8-3</a:t>
            </a:r>
            <a:endParaRPr lang="en-US" sz="1000" dirty="0"/>
          </a:p>
        </p:txBody>
      </p:sp>
      <p:sp>
        <p:nvSpPr>
          <p:cNvPr id="9" name="Shape 7"/>
          <p:cNvSpPr/>
          <p:nvPr/>
        </p:nvSpPr>
        <p:spPr>
          <a:xfrm>
            <a:off x="4023360" y="411480"/>
            <a:ext cx="4800600" cy="1417320"/>
          </a:xfrm>
          <a:prstGeom prst="roundRect">
            <a:avLst>
              <a:gd name="adj" fmla="val 5161"/>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0" name="Text 8"/>
          <p:cNvSpPr/>
          <p:nvPr/>
        </p:nvSpPr>
        <p:spPr>
          <a:xfrm>
            <a:off x="4251960" y="548640"/>
            <a:ext cx="4389120" cy="365760"/>
          </a:xfrm>
          <a:prstGeom prst="rect">
            <a:avLst/>
          </a:prstGeom>
          <a:noFill/>
          <a:ln/>
        </p:spPr>
        <p:txBody>
          <a:bodyPr wrap="square" rtlCol="0" anchor="ctr"/>
          <a:lstStyle/>
          <a:p>
            <a:pPr indent="0" marL="0">
              <a:buNone/>
            </a:pPr>
            <a:r>
              <a:rPr lang="en-US" sz="1600" b="1" dirty="0">
                <a:solidFill>
                  <a:srgbClr val="17324D"/>
                </a:solidFill>
                <a:latin typeface="Outfit" pitchFamily="34" charset="0"/>
                <a:ea typeface="Outfit" pitchFamily="34" charset="-122"/>
                <a:cs typeface="Outfit" pitchFamily="34" charset="-120"/>
              </a:rPr>
              <a:t>My Math Notebook</a:t>
            </a:r>
            <a:endParaRPr lang="en-US" sz="1600" dirty="0"/>
          </a:p>
        </p:txBody>
      </p:sp>
      <p:sp>
        <p:nvSpPr>
          <p:cNvPr id="11" name="Text 9"/>
          <p:cNvSpPr/>
          <p:nvPr/>
        </p:nvSpPr>
        <p:spPr>
          <a:xfrm>
            <a:off x="4251960" y="1024128"/>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Name:</a:t>
            </a:r>
            <a:endParaRPr lang="en-US" sz="1000" dirty="0"/>
          </a:p>
        </p:txBody>
      </p:sp>
      <p:sp>
        <p:nvSpPr>
          <p:cNvPr id="12" name="Shape 10"/>
          <p:cNvSpPr/>
          <p:nvPr/>
        </p:nvSpPr>
        <p:spPr>
          <a:xfrm>
            <a:off x="4983480" y="1207008"/>
            <a:ext cx="3566160" cy="0"/>
          </a:xfrm>
          <a:prstGeom prst="line">
            <a:avLst/>
          </a:prstGeom>
          <a:noFill/>
          <a:ln w="9525">
            <a:solidFill>
              <a:srgbClr val="C7CDD2"/>
            </a:solidFill>
            <a:prstDash val="solid"/>
          </a:ln>
        </p:spPr>
      </p:sp>
      <p:sp>
        <p:nvSpPr>
          <p:cNvPr id="13" name="Text 11"/>
          <p:cNvSpPr/>
          <p:nvPr/>
        </p:nvSpPr>
        <p:spPr>
          <a:xfrm>
            <a:off x="4251960" y="1280160"/>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Date:</a:t>
            </a:r>
            <a:endParaRPr lang="en-US" sz="1000" dirty="0"/>
          </a:p>
        </p:txBody>
      </p:sp>
      <p:sp>
        <p:nvSpPr>
          <p:cNvPr id="14" name="Shape 12"/>
          <p:cNvSpPr/>
          <p:nvPr/>
        </p:nvSpPr>
        <p:spPr>
          <a:xfrm>
            <a:off x="4983480" y="1463040"/>
            <a:ext cx="3566160" cy="0"/>
          </a:xfrm>
          <a:prstGeom prst="line">
            <a:avLst/>
          </a:prstGeom>
          <a:noFill/>
          <a:ln w="9525">
            <a:solidFill>
              <a:srgbClr val="C7CDD2"/>
            </a:solidFill>
            <a:prstDash val="solid"/>
          </a:ln>
        </p:spPr>
      </p:sp>
      <p:sp>
        <p:nvSpPr>
          <p:cNvPr id="15" name="Text 13"/>
          <p:cNvSpPr/>
          <p:nvPr/>
        </p:nvSpPr>
        <p:spPr>
          <a:xfrm>
            <a:off x="4251960" y="1536192"/>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Period:</a:t>
            </a:r>
            <a:endParaRPr lang="en-US" sz="1000" dirty="0"/>
          </a:p>
        </p:txBody>
      </p:sp>
      <p:sp>
        <p:nvSpPr>
          <p:cNvPr id="16" name="Shape 14"/>
          <p:cNvSpPr/>
          <p:nvPr/>
        </p:nvSpPr>
        <p:spPr>
          <a:xfrm>
            <a:off x="4983480" y="1719072"/>
            <a:ext cx="3566160" cy="0"/>
          </a:xfrm>
          <a:prstGeom prst="line">
            <a:avLst/>
          </a:prstGeom>
          <a:noFill/>
          <a:ln w="9525">
            <a:solidFill>
              <a:srgbClr val="C7CDD2"/>
            </a:solidFill>
            <a:prstDash val="solid"/>
          </a:ln>
        </p:spPr>
      </p:sp>
      <p:sp>
        <p:nvSpPr>
          <p:cNvPr id="17" name="Shape 15"/>
          <p:cNvSpPr/>
          <p:nvPr/>
        </p:nvSpPr>
        <p:spPr>
          <a:xfrm>
            <a:off x="4023360" y="2011680"/>
            <a:ext cx="4800600" cy="1143000"/>
          </a:xfrm>
          <a:prstGeom prst="roundRect">
            <a:avLst>
              <a:gd name="adj" fmla="val 6400"/>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206240" y="2103120"/>
            <a:ext cx="4434840" cy="274320"/>
          </a:xfrm>
          <a:prstGeom prst="rect">
            <a:avLst/>
          </a:prstGeom>
          <a:noFill/>
          <a:ln/>
        </p:spPr>
        <p:txBody>
          <a:bodyPr wrap="square" rtlCol="0" anchor="ctr"/>
          <a:lstStyle/>
          <a:p>
            <a:pPr indent="0" marL="0">
              <a:buNone/>
            </a:pPr>
            <a:r>
              <a:rPr lang="en-US" sz="1100" b="1" dirty="0">
                <a:solidFill>
                  <a:srgbClr val="2E7D9A"/>
                </a:solidFill>
                <a:latin typeface="Outfit" pitchFamily="34" charset="0"/>
                <a:ea typeface="Outfit" pitchFamily="34" charset="-122"/>
                <a:cs typeface="Outfit" pitchFamily="34" charset="-120"/>
              </a:rPr>
              <a:t>I CAN…  </a:t>
            </a:r>
            <a:pPr indent="0" marL="0">
              <a:buNone/>
            </a:pPr>
            <a:r>
              <a:rPr lang="en-US" sz="900" i="1" dirty="0">
                <a:solidFill>
                  <a:srgbClr val="8A96A3"/>
                </a:solidFill>
                <a:latin typeface="Outfit" pitchFamily="34" charset="0"/>
                <a:ea typeface="Outfit" pitchFamily="34" charset="-122"/>
                <a:cs typeface="Outfit" pitchFamily="34" charset="-120"/>
              </a:rPr>
              <a:t>/ Yo puedo…</a:t>
            </a:r>
            <a:endParaRPr lang="en-US" sz="1100" dirty="0"/>
          </a:p>
        </p:txBody>
      </p:sp>
      <p:sp>
        <p:nvSpPr>
          <p:cNvPr id="19" name="Text 17"/>
          <p:cNvSpPr/>
          <p:nvPr/>
        </p:nvSpPr>
        <p:spPr>
          <a:xfrm>
            <a:off x="4206240" y="2395728"/>
            <a:ext cx="4434840" cy="713232"/>
          </a:xfrm>
          <a:prstGeom prst="rect">
            <a:avLst/>
          </a:prstGeom>
          <a:noFill/>
          <a:ln/>
        </p:spPr>
        <p:txBody>
          <a:bodyPr wrap="square" rtlCol="0" anchor="t"/>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I can find the mean absolute deviation (MAD) to describe how spread out data is.</a:t>
            </a:r>
            <a:endParaRPr lang="en-US" sz="1100" dirty="0"/>
          </a:p>
        </p:txBody>
      </p:sp>
      <p:sp>
        <p:nvSpPr>
          <p:cNvPr id="20" name="Shape 18"/>
          <p:cNvSpPr/>
          <p:nvPr/>
        </p:nvSpPr>
        <p:spPr>
          <a:xfrm>
            <a:off x="4023360" y="3291840"/>
            <a:ext cx="4800600" cy="1280160"/>
          </a:xfrm>
          <a:prstGeom prst="roundRect">
            <a:avLst>
              <a:gd name="adj" fmla="val 5714"/>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1" name="Text 19"/>
          <p:cNvSpPr/>
          <p:nvPr/>
        </p:nvSpPr>
        <p:spPr>
          <a:xfrm>
            <a:off x="4206240" y="3383280"/>
            <a:ext cx="4434840" cy="274320"/>
          </a:xfrm>
          <a:prstGeom prst="rect">
            <a:avLst/>
          </a:prstGeom>
          <a:noFill/>
          <a:ln/>
        </p:spPr>
        <p:txBody>
          <a:bodyPr wrap="square" rtlCol="0" anchor="ctr"/>
          <a:lstStyle/>
          <a:p>
            <a:pPr indent="0" marL="0">
              <a:buNone/>
            </a:pPr>
            <a:r>
              <a:rPr lang="en-US" sz="1100" b="1" dirty="0">
                <a:solidFill>
                  <a:srgbClr val="2E7D9A"/>
                </a:solidFill>
                <a:latin typeface="Outfit" pitchFamily="34" charset="0"/>
                <a:ea typeface="Outfit" pitchFamily="34" charset="-122"/>
                <a:cs typeface="Outfit" pitchFamily="34" charset="-120"/>
              </a:rPr>
              <a:t>I WILL EXPLAIN…  </a:t>
            </a:r>
            <a:pPr indent="0" marL="0">
              <a:buNone/>
            </a:pPr>
            <a:r>
              <a:rPr lang="en-US" sz="900" i="1" dirty="0">
                <a:solidFill>
                  <a:srgbClr val="8A96A3"/>
                </a:solidFill>
                <a:latin typeface="Outfit" pitchFamily="34" charset="0"/>
                <a:ea typeface="Outfit" pitchFamily="34" charset="-122"/>
                <a:cs typeface="Outfit" pitchFamily="34" charset="-120"/>
              </a:rPr>
              <a:t>/ Objetivo de lenguaje</a:t>
            </a:r>
            <a:endParaRPr lang="en-US" sz="1100" dirty="0"/>
          </a:p>
        </p:txBody>
      </p:sp>
      <p:sp>
        <p:nvSpPr>
          <p:cNvPr id="22" name="Text 20"/>
          <p:cNvSpPr/>
          <p:nvPr/>
        </p:nvSpPr>
        <p:spPr>
          <a:xfrm>
            <a:off x="4206240" y="3675888"/>
            <a:ext cx="4434840" cy="841248"/>
          </a:xfrm>
          <a:prstGeom prst="rect">
            <a:avLst/>
          </a:prstGeom>
          <a:noFill/>
          <a:ln/>
        </p:spPr>
        <p:txBody>
          <a:bodyPr wrap="square" rtlCol="0" anchor="t"/>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I can explain my work using the words mean absolute deviation, deviation, absolute value, and spread.</a:t>
            </a:r>
            <a:endParaRPr lang="en-US" sz="10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Guided Practice / Práctica Guiada</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6.DS.6c</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10</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73736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WE DO TOGETHER</a:t>
            </a:r>
            <a:endParaRPr lang="en-US" sz="900" dirty="0"/>
          </a:p>
        </p:txBody>
      </p:sp>
      <p:sp>
        <p:nvSpPr>
          <p:cNvPr id="19" name="Text 17"/>
          <p:cNvSpPr/>
          <p:nvPr/>
        </p:nvSpPr>
        <p:spPr>
          <a:xfrm>
            <a:off x="594360" y="1188720"/>
            <a:ext cx="5120640" cy="274320"/>
          </a:xfrm>
          <a:prstGeom prst="rect">
            <a:avLst/>
          </a:prstGeom>
          <a:noFill/>
          <a:ln/>
        </p:spPr>
        <p:txBody>
          <a:bodyPr wrap="square" rtlCol="0" anchor="ctr"/>
          <a:lstStyle/>
          <a:p>
            <a:pPr indent="0" marL="0">
              <a:buNone/>
            </a:pPr>
            <a:r>
              <a:rPr lang="en-US" sz="1200" b="1" dirty="0">
                <a:solidFill>
                  <a:srgbClr val="17324D"/>
                </a:solidFill>
                <a:latin typeface="Outfit" pitchFamily="34" charset="0"/>
                <a:ea typeface="Outfit" pitchFamily="34" charset="-122"/>
                <a:cs typeface="Outfit" pitchFamily="34" charset="-120"/>
              </a:rPr>
              <a:t>What is the mean absolute deviation (MAD)?</a:t>
            </a:r>
            <a:endParaRPr lang="en-US" sz="1200" dirty="0"/>
          </a:p>
        </p:txBody>
      </p:sp>
      <p:sp>
        <p:nvSpPr>
          <p:cNvPr id="20" name="Shape 18"/>
          <p:cNvSpPr/>
          <p:nvPr/>
        </p:nvSpPr>
        <p:spPr>
          <a:xfrm>
            <a:off x="640080" y="1609344"/>
            <a:ext cx="274320" cy="274320"/>
          </a:xfrm>
          <a:prstGeom prst="ellipse">
            <a:avLst/>
          </a:prstGeom>
          <a:solidFill>
            <a:srgbClr val="2E7D9A"/>
          </a:solidFill>
          <a:ln/>
        </p:spPr>
      </p:sp>
      <p:sp>
        <p:nvSpPr>
          <p:cNvPr id="21" name="Text 19"/>
          <p:cNvSpPr/>
          <p:nvPr/>
        </p:nvSpPr>
        <p:spPr>
          <a:xfrm>
            <a:off x="640080" y="1609344"/>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1</a:t>
            </a:r>
            <a:endParaRPr lang="en-US" sz="1100" dirty="0"/>
          </a:p>
        </p:txBody>
      </p:sp>
      <p:sp>
        <p:nvSpPr>
          <p:cNvPr id="22" name="Text 20"/>
          <p:cNvSpPr/>
          <p:nvPr/>
        </p:nvSpPr>
        <p:spPr>
          <a:xfrm>
            <a:off x="1024128" y="1554480"/>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New data set: 9, 10, 11. First, what is the mean? Add the three numbers and divide by 3.</a:t>
            </a:r>
            <a:endParaRPr lang="en-US" sz="1050" dirty="0"/>
          </a:p>
        </p:txBody>
      </p:sp>
      <p:sp>
        <p:nvSpPr>
          <p:cNvPr id="23" name="Shape 21"/>
          <p:cNvSpPr/>
          <p:nvPr/>
        </p:nvSpPr>
        <p:spPr>
          <a:xfrm>
            <a:off x="640080" y="2084832"/>
            <a:ext cx="274320" cy="274320"/>
          </a:xfrm>
          <a:prstGeom prst="ellipse">
            <a:avLst/>
          </a:prstGeom>
          <a:solidFill>
            <a:srgbClr val="2E7D9A"/>
          </a:solidFill>
          <a:ln/>
        </p:spPr>
      </p:sp>
      <p:sp>
        <p:nvSpPr>
          <p:cNvPr id="24" name="Text 22"/>
          <p:cNvSpPr/>
          <p:nvPr/>
        </p:nvSpPr>
        <p:spPr>
          <a:xfrm>
            <a:off x="640080" y="2084832"/>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2</a:t>
            </a:r>
            <a:endParaRPr lang="en-US" sz="1100" dirty="0"/>
          </a:p>
        </p:txBody>
      </p:sp>
      <p:sp>
        <p:nvSpPr>
          <p:cNvPr id="25" name="Text 23"/>
          <p:cNvSpPr/>
          <p:nvPr/>
        </p:nvSpPr>
        <p:spPr>
          <a:xfrm>
            <a:off x="1024128" y="2029968"/>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Now find how far each number is from the mean. What is the distance for 9? For 10? For 11?</a:t>
            </a:r>
            <a:endParaRPr lang="en-US" sz="1050" dirty="0"/>
          </a:p>
        </p:txBody>
      </p:sp>
      <p:sp>
        <p:nvSpPr>
          <p:cNvPr id="26" name="Shape 24"/>
          <p:cNvSpPr/>
          <p:nvPr/>
        </p:nvSpPr>
        <p:spPr>
          <a:xfrm>
            <a:off x="640080" y="2560320"/>
            <a:ext cx="274320" cy="274320"/>
          </a:xfrm>
          <a:prstGeom prst="ellipse">
            <a:avLst/>
          </a:prstGeom>
          <a:solidFill>
            <a:srgbClr val="2E7D9A"/>
          </a:solidFill>
          <a:ln/>
        </p:spPr>
      </p:sp>
      <p:sp>
        <p:nvSpPr>
          <p:cNvPr id="27" name="Text 25"/>
          <p:cNvSpPr/>
          <p:nvPr/>
        </p:nvSpPr>
        <p:spPr>
          <a:xfrm>
            <a:off x="640080" y="2560320"/>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3</a:t>
            </a:r>
            <a:endParaRPr lang="en-US" sz="1100" dirty="0"/>
          </a:p>
        </p:txBody>
      </p:sp>
      <p:sp>
        <p:nvSpPr>
          <p:cNvPr id="28" name="Text 26"/>
          <p:cNvSpPr/>
          <p:nvPr/>
        </p:nvSpPr>
        <p:spPr>
          <a:xfrm>
            <a:off x="1024128" y="2505456"/>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Add those distances and divide by 3. Is this MAD small or large? What does that tell us about the spread?</a:t>
            </a:r>
            <a:endParaRPr lang="en-US" sz="1050" dirty="0"/>
          </a:p>
        </p:txBody>
      </p:sp>
      <p:sp>
        <p:nvSpPr>
          <p:cNvPr id="29" name="Text 27"/>
          <p:cNvSpPr/>
          <p:nvPr/>
        </p:nvSpPr>
        <p:spPr>
          <a:xfrm>
            <a:off x="594360" y="3886200"/>
            <a:ext cx="512064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Your turn — show your work:</a:t>
            </a:r>
            <a:endParaRPr lang="en-US" sz="900" dirty="0"/>
          </a:p>
        </p:txBody>
      </p:sp>
      <p:sp>
        <p:nvSpPr>
          <p:cNvPr id="30" name="Shape 28"/>
          <p:cNvSpPr/>
          <p:nvPr/>
        </p:nvSpPr>
        <p:spPr>
          <a:xfrm>
            <a:off x="640080" y="4297680"/>
            <a:ext cx="5120640" cy="0"/>
          </a:xfrm>
          <a:prstGeom prst="line">
            <a:avLst/>
          </a:prstGeom>
          <a:noFill/>
          <a:ln w="9525">
            <a:solidFill>
              <a:srgbClr val="C7CDD2"/>
            </a:solidFill>
            <a:prstDash val="dash"/>
          </a:ln>
        </p:spPr>
      </p:sp>
      <p:sp>
        <p:nvSpPr>
          <p:cNvPr id="31" name="Shape 29"/>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32" name="Text 30"/>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33" name="Text 31"/>
          <p:cNvSpPr/>
          <p:nvPr/>
        </p:nvSpPr>
        <p:spPr>
          <a:xfrm>
            <a:off x="6217920" y="1097280"/>
            <a:ext cx="2468880" cy="146304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Player A scored 18, 22, 20, 24, 16 and Player B scored 10, 30, 25, 12, 23. Both average 20. Which player would you count on to score close to 20 every night, and why?</a:t>
            </a:r>
            <a:endParaRPr lang="en-US" sz="1000" dirty="0"/>
          </a:p>
        </p:txBody>
      </p:sp>
      <p:sp>
        <p:nvSpPr>
          <p:cNvPr id="34" name="Shape 32"/>
          <p:cNvSpPr/>
          <p:nvPr/>
        </p:nvSpPr>
        <p:spPr>
          <a:xfrm>
            <a:off x="6172200" y="2743200"/>
            <a:ext cx="2514600" cy="1828800"/>
          </a:xfrm>
          <a:prstGeom prst="roundRect">
            <a:avLst>
              <a:gd name="adj" fmla="val 40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5" name="Text 33"/>
          <p:cNvSpPr/>
          <p:nvPr/>
        </p:nvSpPr>
        <p:spPr>
          <a:xfrm>
            <a:off x="6309360" y="2834640"/>
            <a:ext cx="2286000" cy="228600"/>
          </a:xfrm>
          <a:prstGeom prst="rect">
            <a:avLst/>
          </a:prstGeom>
          <a:noFill/>
          <a:ln/>
        </p:spPr>
        <p:txBody>
          <a:bodyPr wrap="square" rtlCol="0" anchor="ctr"/>
          <a:lstStyle/>
          <a:p>
            <a:pPr indent="0" marL="0">
              <a:buNone/>
            </a:pPr>
            <a:r>
              <a:rPr lang="en-US" sz="950" b="1" dirty="0">
                <a:solidFill>
                  <a:srgbClr val="2E7D9A"/>
                </a:solidFill>
                <a:latin typeface="Outfit" pitchFamily="34" charset="0"/>
                <a:ea typeface="Outfit" pitchFamily="34" charset="-122"/>
                <a:cs typeface="Outfit" pitchFamily="34" charset="-120"/>
              </a:rPr>
              <a:t>🔑 Key Idea</a:t>
            </a:r>
            <a:endParaRPr lang="en-US" sz="950" dirty="0"/>
          </a:p>
        </p:txBody>
      </p:sp>
      <p:sp>
        <p:nvSpPr>
          <p:cNvPr id="36" name="Text 34"/>
          <p:cNvSpPr/>
          <p:nvPr/>
        </p:nvSpPr>
        <p:spPr>
          <a:xfrm>
            <a:off x="6309360" y="3108960"/>
            <a:ext cx="2286000" cy="1371600"/>
          </a:xfrm>
          <a:prstGeom prst="rect">
            <a:avLst/>
          </a:prstGeom>
          <a:noFill/>
          <a:ln/>
        </p:spPr>
        <p:txBody>
          <a:bodyPr wrap="square" rtlCol="0" anchor="t"/>
          <a:lstStyle/>
          <a:p>
            <a:pPr indent="0" marL="0">
              <a:buNone/>
            </a:pPr>
            <a:r>
              <a:rPr lang="en-US" sz="950" dirty="0">
                <a:solidFill>
                  <a:srgbClr val="24323F"/>
                </a:solidFill>
                <a:latin typeface="Hanken Grotesk" pitchFamily="34" charset="0"/>
                <a:ea typeface="Hanken Grotesk" pitchFamily="34" charset="-122"/>
                <a:cs typeface="Hanken Grotesk" pitchFamily="34" charset="-120"/>
              </a:rPr>
              <a:t>MAD = the average of how far each number is from the mean (always a positive distance).</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Sort It Out / Clasifícalo</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6.DS.6c</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11</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22960"/>
            <a:ext cx="5120640" cy="365760"/>
          </a:xfrm>
          <a:prstGeom prst="rect">
            <a:avLst/>
          </a:prstGeom>
          <a:noFill/>
          <a:ln/>
        </p:spPr>
        <p:txBody>
          <a:bodyPr wrap="square" rtlCol="0" anchor="ctr"/>
          <a:lstStyle/>
          <a:p>
            <a:pPr indent="0" marL="0">
              <a:buNone/>
            </a:pPr>
            <a:r>
              <a:rPr lang="en-US" sz="1050" b="1" dirty="0">
                <a:solidFill>
                  <a:srgbClr val="17324D"/>
                </a:solidFill>
                <a:latin typeface="Outfit" pitchFamily="34" charset="0"/>
                <a:ea typeface="Outfit" pitchFamily="34" charset="-122"/>
                <a:cs typeface="Outfit" pitchFamily="34" charset="-120"/>
              </a:rPr>
              <a:t>Calculate the Mean Absolute Deviation (MAD) for Player A's scores: 18, 22, 20, 24, 16. Follow each step.</a:t>
            </a:r>
            <a:endParaRPr lang="en-US" sz="1050" dirty="0"/>
          </a:p>
        </p:txBody>
      </p:sp>
      <p:sp>
        <p:nvSpPr>
          <p:cNvPr id="19" name="Text 17"/>
          <p:cNvSpPr/>
          <p:nvPr/>
        </p:nvSpPr>
        <p:spPr>
          <a:xfrm>
            <a:off x="594360" y="1234440"/>
            <a:ext cx="5120640" cy="219456"/>
          </a:xfrm>
          <a:prstGeom prst="rect">
            <a:avLst/>
          </a:prstGeom>
          <a:noFill/>
          <a:ln/>
        </p:spPr>
        <p:txBody>
          <a:bodyPr wrap="square" rtlCol="0" anchor="ctr"/>
          <a:lstStyle/>
          <a:p>
            <a:pPr indent="0" marL="0">
              <a:buNone/>
            </a:pPr>
            <a:r>
              <a:rPr lang="en-US" sz="850" i="1" dirty="0">
                <a:solidFill>
                  <a:srgbClr val="8A96A3"/>
                </a:solidFill>
                <a:latin typeface="Hanken Grotesk" pitchFamily="34" charset="0"/>
                <a:ea typeface="Hanken Grotesk" pitchFamily="34" charset="-122"/>
                <a:cs typeface="Hanken Grotesk" pitchFamily="34" charset="-120"/>
              </a:rPr>
              <a:t>Card Bank — cut or sort these cards:</a:t>
            </a:r>
            <a:endParaRPr lang="en-US" sz="850" dirty="0"/>
          </a:p>
        </p:txBody>
      </p:sp>
      <p:sp>
        <p:nvSpPr>
          <p:cNvPr id="20" name="Text 18"/>
          <p:cNvSpPr/>
          <p:nvPr/>
        </p:nvSpPr>
        <p:spPr>
          <a:xfrm>
            <a:off x="59436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1</a:t>
            </a:r>
            <a:endParaRPr lang="en-US" sz="900" dirty="0"/>
          </a:p>
        </p:txBody>
      </p:sp>
      <p:sp>
        <p:nvSpPr>
          <p:cNvPr id="21" name="Text 19"/>
          <p:cNvSpPr/>
          <p:nvPr/>
        </p:nvSpPr>
        <p:spPr>
          <a:xfrm>
            <a:off x="236220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2</a:t>
            </a:r>
            <a:endParaRPr lang="en-US" sz="900" dirty="0"/>
          </a:p>
        </p:txBody>
      </p:sp>
      <p:sp>
        <p:nvSpPr>
          <p:cNvPr id="22" name="Text 20"/>
          <p:cNvSpPr/>
          <p:nvPr/>
        </p:nvSpPr>
        <p:spPr>
          <a:xfrm>
            <a:off x="413004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3</a:t>
            </a:r>
            <a:endParaRPr lang="en-US" sz="900" dirty="0"/>
          </a:p>
        </p:txBody>
      </p:sp>
      <p:sp>
        <p:nvSpPr>
          <p:cNvPr id="23" name="Text 21"/>
          <p:cNvSpPr/>
          <p:nvPr/>
        </p:nvSpPr>
        <p:spPr>
          <a:xfrm>
            <a:off x="594360" y="1975104"/>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4</a:t>
            </a:r>
            <a:endParaRPr lang="en-US" sz="900" dirty="0"/>
          </a:p>
        </p:txBody>
      </p:sp>
      <p:sp>
        <p:nvSpPr>
          <p:cNvPr id="24" name="Shape 22"/>
          <p:cNvSpPr/>
          <p:nvPr/>
        </p:nvSpPr>
        <p:spPr>
          <a:xfrm>
            <a:off x="594360" y="2560320"/>
            <a:ext cx="2514600" cy="1965960"/>
          </a:xfrm>
          <a:prstGeom prst="roundRect">
            <a:avLst>
              <a:gd name="adj" fmla="val 2326"/>
            </a:avLst>
          </a:prstGeom>
          <a:solidFill>
            <a:srgbClr val="FFFFFF"/>
          </a:solidFill>
          <a:ln w="12700">
            <a:solidFill>
              <a:srgbClr val="2E7D9A"/>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594360" y="2560320"/>
            <a:ext cx="2514600" cy="292608"/>
          </a:xfrm>
          <a:prstGeom prst="rect">
            <a:avLst/>
          </a:prstGeom>
          <a:solidFill>
            <a:srgbClr val="2E7D9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Group A</a:t>
            </a:r>
            <a:endParaRPr lang="en-US" sz="950" dirty="0"/>
          </a:p>
        </p:txBody>
      </p:sp>
      <p:sp>
        <p:nvSpPr>
          <p:cNvPr id="26" name="Shape 24"/>
          <p:cNvSpPr/>
          <p:nvPr/>
        </p:nvSpPr>
        <p:spPr>
          <a:xfrm>
            <a:off x="3246120" y="2560320"/>
            <a:ext cx="2514600" cy="1965960"/>
          </a:xfrm>
          <a:prstGeom prst="roundRect">
            <a:avLst>
              <a:gd name="adj" fmla="val 2326"/>
            </a:avLst>
          </a:prstGeom>
          <a:solidFill>
            <a:srgbClr val="FFFFFF"/>
          </a:solidFill>
          <a:ln w="12700">
            <a:solidFill>
              <a:srgbClr val="2E7D9A"/>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3246120" y="2560320"/>
            <a:ext cx="2514600" cy="292608"/>
          </a:xfrm>
          <a:prstGeom prst="rect">
            <a:avLst/>
          </a:prstGeom>
          <a:solidFill>
            <a:srgbClr val="2E7D9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Group B</a:t>
            </a:r>
            <a:endParaRPr lang="en-US" sz="950" dirty="0"/>
          </a:p>
        </p:txBody>
      </p:sp>
      <p:sp>
        <p:nvSpPr>
          <p:cNvPr id="28" name="Shape 26"/>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30" name="Text 28"/>
          <p:cNvSpPr/>
          <p:nvPr/>
        </p:nvSpPr>
        <p:spPr>
          <a:xfrm>
            <a:off x="6217920" y="1097280"/>
            <a:ext cx="2468880" cy="137160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To find the MAD for Player A (18, 22, 20, 24, 16, mean 20), why do we take the ABSOLUTE VALUE of each deviation before averaging?</a:t>
            </a:r>
            <a:endParaRPr lang="en-US" sz="1000" dirty="0"/>
          </a:p>
        </p:txBody>
      </p:sp>
      <p:sp>
        <p:nvSpPr>
          <p:cNvPr id="31" name="Shape 29"/>
          <p:cNvSpPr/>
          <p:nvPr/>
        </p:nvSpPr>
        <p:spPr>
          <a:xfrm>
            <a:off x="6217920" y="2743200"/>
            <a:ext cx="2423160" cy="0"/>
          </a:xfrm>
          <a:prstGeom prst="line">
            <a:avLst/>
          </a:prstGeom>
          <a:noFill/>
          <a:ln w="9525">
            <a:solidFill>
              <a:srgbClr val="C7CDD2"/>
            </a:solidFill>
            <a:prstDash val="dash"/>
          </a:ln>
        </p:spPr>
      </p:sp>
      <p:sp>
        <p:nvSpPr>
          <p:cNvPr id="32" name="Shape 30"/>
          <p:cNvSpPr/>
          <p:nvPr/>
        </p:nvSpPr>
        <p:spPr>
          <a:xfrm>
            <a:off x="6217920" y="3072384"/>
            <a:ext cx="2423160" cy="0"/>
          </a:xfrm>
          <a:prstGeom prst="line">
            <a:avLst/>
          </a:prstGeom>
          <a:noFill/>
          <a:ln w="9525">
            <a:solidFill>
              <a:srgbClr val="C7CDD2"/>
            </a:solidFill>
            <a:prstDash val="dash"/>
          </a:ln>
        </p:spPr>
      </p:sp>
      <p:sp>
        <p:nvSpPr>
          <p:cNvPr id="33" name="Shape 31"/>
          <p:cNvSpPr/>
          <p:nvPr/>
        </p:nvSpPr>
        <p:spPr>
          <a:xfrm>
            <a:off x="6217920" y="3401568"/>
            <a:ext cx="2423160" cy="0"/>
          </a:xfrm>
          <a:prstGeom prst="line">
            <a:avLst/>
          </a:prstGeom>
          <a:noFill/>
          <a:ln w="9525">
            <a:solidFill>
              <a:srgbClr val="C7CDD2"/>
            </a:solidFill>
            <a:prstDash val="dash"/>
          </a:ln>
        </p:spPr>
      </p:sp>
      <p:sp>
        <p:nvSpPr>
          <p:cNvPr id="34" name="Shape 32"/>
          <p:cNvSpPr/>
          <p:nvPr/>
        </p:nvSpPr>
        <p:spPr>
          <a:xfrm>
            <a:off x="6217920" y="3730752"/>
            <a:ext cx="2423160" cy="0"/>
          </a:xfrm>
          <a:prstGeom prst="line">
            <a:avLst/>
          </a:prstGeom>
          <a:noFill/>
          <a:ln w="9525">
            <a:solidFill>
              <a:srgbClr val="C7CDD2"/>
            </a:solidFill>
            <a:prstDash val="dash"/>
          </a:ln>
        </p:spPr>
      </p:sp>
      <p:sp>
        <p:nvSpPr>
          <p:cNvPr id="35" name="Shape 33"/>
          <p:cNvSpPr/>
          <p:nvPr/>
        </p:nvSpPr>
        <p:spPr>
          <a:xfrm>
            <a:off x="6217920" y="4059936"/>
            <a:ext cx="2423160" cy="0"/>
          </a:xfrm>
          <a:prstGeom prst="line">
            <a:avLst/>
          </a:prstGeom>
          <a:noFill/>
          <a:ln w="9525">
            <a:solidFill>
              <a:srgbClr val="C7CDD2"/>
            </a:solidFill>
            <a:prstDash val="dash"/>
          </a:ln>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Error Analysis / Análisis de Errores</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6.DS.6c</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12</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554480" cy="274320"/>
          </a:xfrm>
          <a:prstGeom prst="rect">
            <a:avLst>
              <a:gd name="adj" fmla="val 50000"/>
            </a:avLst>
          </a:prstGeom>
          <a:solidFill>
            <a:srgbClr val="C0392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FIND THE ERROR</a:t>
            </a:r>
            <a:endParaRPr lang="en-US" sz="900" dirty="0"/>
          </a:p>
        </p:txBody>
      </p:sp>
      <p:sp>
        <p:nvSpPr>
          <p:cNvPr id="19" name="Text 17"/>
          <p:cNvSpPr/>
          <p:nvPr/>
        </p:nvSpPr>
        <p:spPr>
          <a:xfrm>
            <a:off x="2286000" y="841248"/>
            <a:ext cx="3383280" cy="274320"/>
          </a:xfrm>
          <a:prstGeom prst="rect">
            <a:avLst/>
          </a:prstGeom>
          <a:noFill/>
          <a:ln/>
        </p:spPr>
        <p:txBody>
          <a:bodyPr wrap="square" rtlCol="0" anchor="ctr"/>
          <a:lstStyle/>
          <a:p>
            <a:pPr indent="0" marL="0">
              <a:buNone/>
            </a:pPr>
            <a:r>
              <a:rPr lang="en-US" sz="1100" b="1" dirty="0">
                <a:solidFill>
                  <a:srgbClr val="17324D"/>
                </a:solidFill>
                <a:latin typeface="Outfit" pitchFamily="34" charset="0"/>
                <a:ea typeface="Outfit" pitchFamily="34" charset="-122"/>
                <a:cs typeface="Outfit" pitchFamily="34" charset="-120"/>
              </a:rPr>
              <a:t>Find the MAD Error</a:t>
            </a:r>
            <a:endParaRPr lang="en-US" sz="1100" dirty="0"/>
          </a:p>
        </p:txBody>
      </p:sp>
      <p:sp>
        <p:nvSpPr>
          <p:cNvPr id="20" name="Text 18"/>
          <p:cNvSpPr/>
          <p:nvPr/>
        </p:nvSpPr>
        <p:spPr>
          <a:xfrm>
            <a:off x="594360" y="1188720"/>
            <a:ext cx="5120640" cy="365760"/>
          </a:xfrm>
          <a:prstGeom prst="rect">
            <a:avLst/>
          </a:prstGeom>
          <a:noFill/>
          <a:ln/>
        </p:spPr>
        <p:txBody>
          <a:bodyPr wrap="square" rtlCol="0" anchor="ctr"/>
          <a:lstStyle/>
          <a:p>
            <a:pPr indent="0" marL="0">
              <a:buNone/>
            </a:pPr>
            <a:r>
              <a:rPr lang="en-US" sz="950" dirty="0">
                <a:solidFill>
                  <a:srgbClr val="24323F"/>
                </a:solidFill>
                <a:latin typeface="Hanken Grotesk" pitchFamily="34" charset="0"/>
                <a:ea typeface="Hanken Grotesk" pitchFamily="34" charset="-122"/>
                <a:cs typeface="Hanken Grotesk" pitchFamily="34" charset="-120"/>
              </a:rPr>
              <a:t>A classmate turned in the work below. One step has a mistake — find it, name it, fix it.</a:t>
            </a:r>
            <a:endParaRPr lang="en-US" sz="950" dirty="0"/>
          </a:p>
        </p:txBody>
      </p:sp>
      <p:sp>
        <p:nvSpPr>
          <p:cNvPr id="21" name="Shape 19"/>
          <p:cNvSpPr/>
          <p:nvPr/>
        </p:nvSpPr>
        <p:spPr>
          <a:xfrm>
            <a:off x="594360" y="1627632"/>
            <a:ext cx="5166360" cy="1901952"/>
          </a:xfrm>
          <a:prstGeom prst="roundRect">
            <a:avLst>
              <a:gd name="adj" fmla="val 2404"/>
            </a:avLst>
          </a:prstGeom>
          <a:solidFill>
            <a:srgbClr val="F4F1E8"/>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2" name="Text 20"/>
          <p:cNvSpPr/>
          <p:nvPr/>
        </p:nvSpPr>
        <p:spPr>
          <a:xfrm>
            <a:off x="713232" y="1691640"/>
            <a:ext cx="4937760" cy="219456"/>
          </a:xfrm>
          <a:prstGeom prst="rect">
            <a:avLst/>
          </a:prstGeom>
          <a:noFill/>
          <a:ln/>
        </p:spPr>
        <p:txBody>
          <a:bodyPr wrap="square" rtlCol="0" anchor="ctr"/>
          <a:lstStyle/>
          <a:p>
            <a:pPr indent="0" marL="0">
              <a:buNone/>
            </a:pPr>
            <a:r>
              <a:rPr lang="en-US" sz="800" i="1" dirty="0">
                <a:solidFill>
                  <a:srgbClr val="8A96A3"/>
                </a:solidFill>
                <a:latin typeface="Hanken Grotesk" pitchFamily="34" charset="0"/>
                <a:ea typeface="Hanken Grotesk" pitchFamily="34" charset="-122"/>
                <a:cs typeface="Hanken Grotesk" pitchFamily="34" charset="-120"/>
              </a:rPr>
              <a:t>Student's work (contains an error):</a:t>
            </a:r>
            <a:endParaRPr lang="en-US" sz="800" dirty="0"/>
          </a:p>
        </p:txBody>
      </p:sp>
      <p:sp>
        <p:nvSpPr>
          <p:cNvPr id="23" name="Text 21"/>
          <p:cNvSpPr/>
          <p:nvPr/>
        </p:nvSpPr>
        <p:spPr>
          <a:xfrm>
            <a:off x="777240" y="1938528"/>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1. </a:t>
            </a:r>
            <a:pPr indent="0" marL="0">
              <a:buNone/>
            </a:pPr>
            <a:r>
              <a:rPr lang="en-US" sz="950" b="1" dirty="0">
                <a:solidFill>
                  <a:srgbClr val="17324D"/>
                </a:solidFill>
                <a:latin typeface="Hanken Grotesk" pitchFamily="34" charset="0"/>
                <a:ea typeface="Hanken Grotesk" pitchFamily="34" charset="-122"/>
                <a:cs typeface="Hanken Grotesk" pitchFamily="34" charset="-120"/>
              </a:rPr>
              <a:t>Data set:  </a:t>
            </a:r>
            <a:pPr indent="0" marL="0">
              <a:buNone/>
            </a:pPr>
            <a:r>
              <a:rPr lang="en-US" sz="950" b="1" dirty="0">
                <a:solidFill>
                  <a:srgbClr val="24323F"/>
                </a:solidFill>
                <a:latin typeface="Courier New" pitchFamily="34" charset="0"/>
                <a:ea typeface="Courier New" pitchFamily="34" charset="-122"/>
                <a:cs typeface="Courier New" pitchFamily="34" charset="-120"/>
              </a:rPr>
              <a:t>5, 10, 15, 20, 25</a:t>
            </a:r>
            <a:endParaRPr lang="en-US" sz="950" dirty="0"/>
          </a:p>
        </p:txBody>
      </p:sp>
      <p:sp>
        <p:nvSpPr>
          <p:cNvPr id="24" name="Text 22"/>
          <p:cNvSpPr/>
          <p:nvPr/>
        </p:nvSpPr>
        <p:spPr>
          <a:xfrm>
            <a:off x="777240" y="2322576"/>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2. </a:t>
            </a:r>
            <a:pPr indent="0" marL="0">
              <a:buNone/>
            </a:pPr>
            <a:r>
              <a:rPr lang="en-US" sz="950" b="1" dirty="0">
                <a:solidFill>
                  <a:srgbClr val="17324D"/>
                </a:solidFill>
                <a:latin typeface="Hanken Grotesk" pitchFamily="34" charset="0"/>
                <a:ea typeface="Hanken Grotesk" pitchFamily="34" charset="-122"/>
                <a:cs typeface="Hanken Grotesk" pitchFamily="34" charset="-120"/>
              </a:rPr>
              <a:t>Find mean:  </a:t>
            </a:r>
            <a:pPr indent="0" marL="0">
              <a:buNone/>
            </a:pPr>
            <a:r>
              <a:rPr lang="en-US" sz="950" b="1" dirty="0">
                <a:solidFill>
                  <a:srgbClr val="24323F"/>
                </a:solidFill>
                <a:latin typeface="Courier New" pitchFamily="34" charset="0"/>
                <a:ea typeface="Courier New" pitchFamily="34" charset="-122"/>
                <a:cs typeface="Courier New" pitchFamily="34" charset="-120"/>
              </a:rPr>
              <a:t>Sum = 75, Count = 5, Mean = 15</a:t>
            </a:r>
            <a:endParaRPr lang="en-US" sz="950" dirty="0"/>
          </a:p>
        </p:txBody>
      </p:sp>
      <p:sp>
        <p:nvSpPr>
          <p:cNvPr id="25" name="Text 23"/>
          <p:cNvSpPr/>
          <p:nvPr/>
        </p:nvSpPr>
        <p:spPr>
          <a:xfrm>
            <a:off x="777240" y="2706624"/>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3. </a:t>
            </a:r>
            <a:pPr indent="0" marL="0">
              <a:buNone/>
            </a:pPr>
            <a:r>
              <a:rPr lang="en-US" sz="950" b="1" dirty="0">
                <a:solidFill>
                  <a:srgbClr val="17324D"/>
                </a:solidFill>
                <a:latin typeface="Hanken Grotesk" pitchFamily="34" charset="0"/>
                <a:ea typeface="Hanken Grotesk" pitchFamily="34" charset="-122"/>
                <a:cs typeface="Hanken Grotesk" pitchFamily="34" charset="-120"/>
              </a:rPr>
              <a:t>Find deviations:  </a:t>
            </a:r>
            <a:pPr indent="0" marL="0">
              <a:buNone/>
            </a:pPr>
            <a:r>
              <a:rPr lang="en-US" sz="950" b="1" dirty="0">
                <a:solidFill>
                  <a:srgbClr val="24323F"/>
                </a:solidFill>
                <a:latin typeface="Courier New" pitchFamily="34" charset="0"/>
                <a:ea typeface="Courier New" pitchFamily="34" charset="-122"/>
                <a:cs typeface="Courier New" pitchFamily="34" charset="-120"/>
              </a:rPr>
              <a:t>−10, −5, 0, 5, 10</a:t>
            </a:r>
            <a:endParaRPr lang="en-US" sz="950" dirty="0"/>
          </a:p>
        </p:txBody>
      </p:sp>
      <p:sp>
        <p:nvSpPr>
          <p:cNvPr id="26" name="Text 24"/>
          <p:cNvSpPr/>
          <p:nvPr/>
        </p:nvSpPr>
        <p:spPr>
          <a:xfrm>
            <a:off x="777240" y="3090672"/>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4. </a:t>
            </a:r>
            <a:pPr indent="0" marL="0">
              <a:buNone/>
            </a:pPr>
            <a:r>
              <a:rPr lang="en-US" sz="950" b="1" dirty="0">
                <a:solidFill>
                  <a:srgbClr val="17324D"/>
                </a:solidFill>
                <a:latin typeface="Hanken Grotesk" pitchFamily="34" charset="0"/>
                <a:ea typeface="Hanken Grotesk" pitchFamily="34" charset="-122"/>
                <a:cs typeface="Hanken Grotesk" pitchFamily="34" charset="-120"/>
              </a:rPr>
              <a:t>Find MAD:  </a:t>
            </a:r>
            <a:pPr indent="0" marL="0">
              <a:buNone/>
            </a:pPr>
            <a:r>
              <a:rPr lang="en-US" sz="950" b="1" dirty="0">
                <a:solidFill>
                  <a:srgbClr val="24323F"/>
                </a:solidFill>
                <a:latin typeface="Courier New" pitchFamily="34" charset="0"/>
                <a:ea typeface="Courier New" pitchFamily="34" charset="-122"/>
                <a:cs typeface="Courier New" pitchFamily="34" charset="-120"/>
              </a:rPr>
              <a:t>MAD = (−10 + −5 + 0 + 5 + 10) ÷ 5 = 0</a:t>
            </a:r>
            <a:endParaRPr lang="en-US" sz="950" dirty="0"/>
          </a:p>
        </p:txBody>
      </p:sp>
      <p:sp>
        <p:nvSpPr>
          <p:cNvPr id="27" name="Text 25"/>
          <p:cNvSpPr/>
          <p:nvPr/>
        </p:nvSpPr>
        <p:spPr>
          <a:xfrm>
            <a:off x="594360" y="3666744"/>
            <a:ext cx="5120640" cy="228600"/>
          </a:xfrm>
          <a:prstGeom prst="rect">
            <a:avLst/>
          </a:prstGeom>
          <a:noFill/>
          <a:ln/>
        </p:spPr>
        <p:txBody>
          <a:bodyPr wrap="square" rtlCol="0" anchor="ctr"/>
          <a:lstStyle/>
          <a:p>
            <a:pPr indent="0" marL="0">
              <a:buNone/>
            </a:pPr>
            <a:r>
              <a:rPr lang="en-US" sz="900" b="1" dirty="0">
                <a:solidFill>
                  <a:srgbClr val="17324D"/>
                </a:solidFill>
                <a:latin typeface="Hanken Grotesk" pitchFamily="34" charset="0"/>
                <a:ea typeface="Hanken Grotesk" pitchFamily="34" charset="-122"/>
                <a:cs typeface="Hanken Grotesk" pitchFamily="34" charset="-120"/>
              </a:rPr>
              <a:t>Which step has the error? Circle it above.</a:t>
            </a:r>
            <a:endParaRPr lang="en-US" sz="900" dirty="0"/>
          </a:p>
        </p:txBody>
      </p:sp>
      <p:sp>
        <p:nvSpPr>
          <p:cNvPr id="28" name="Shape 26"/>
          <p:cNvSpPr/>
          <p:nvPr/>
        </p:nvSpPr>
        <p:spPr>
          <a:xfrm>
            <a:off x="6035040" y="685800"/>
            <a:ext cx="2788920" cy="4023360"/>
          </a:xfrm>
          <a:prstGeom prst="roundRect">
            <a:avLst>
              <a:gd name="adj" fmla="val 2623"/>
            </a:avLst>
          </a:prstGeom>
          <a:solidFill>
            <a:srgbClr val="FCE6DE"/>
          </a:solidFill>
          <a:ln w="12700">
            <a:solidFill>
              <a:srgbClr val="E2A39B"/>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6035040" y="685800"/>
            <a:ext cx="2788920" cy="274320"/>
          </a:xfrm>
          <a:prstGeom prst="rect">
            <a:avLst/>
          </a:prstGeom>
          <a:solidFill>
            <a:srgbClr val="C0392B"/>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Explain &amp; Fix</a:t>
            </a:r>
            <a:endParaRPr lang="en-US" sz="1000" dirty="0"/>
          </a:p>
        </p:txBody>
      </p:sp>
      <p:sp>
        <p:nvSpPr>
          <p:cNvPr id="30" name="Text 28"/>
          <p:cNvSpPr/>
          <p:nvPr/>
        </p:nvSpPr>
        <p:spPr>
          <a:xfrm>
            <a:off x="6217920" y="1097280"/>
            <a:ext cx="2468880" cy="50292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The mistake was </a:t>
            </a:r>
            <a:pPr indent="0" marL="0">
              <a:buNone/>
            </a:pPr>
            <a:r>
              <a:rPr lang="en-US" sz="1000" b="1" dirty="0">
                <a:solidFill>
                  <a:srgbClr val="17324D"/>
                </a:solidFill>
                <a:latin typeface="Hanken Grotesk" pitchFamily="34" charset="0"/>
                <a:ea typeface="Hanken Grotesk" pitchFamily="34" charset="-122"/>
                <a:cs typeface="Hanken Grotesk" pitchFamily="34" charset="-120"/>
              </a:rPr>
              <a:t>___</a:t>
            </a:r>
            <a:pPr indent="0" marL="0">
              <a:buNone/>
            </a:pPr>
            <a:r>
              <a:rPr lang="en-US" sz="1000" dirty="0">
                <a:solidFill>
                  <a:srgbClr val="17324D"/>
                </a:solidFill>
                <a:latin typeface="Hanken Grotesk" pitchFamily="34" charset="0"/>
                <a:ea typeface="Hanken Grotesk" pitchFamily="34" charset="-122"/>
                <a:cs typeface="Hanken Grotesk" pitchFamily="34" charset="-120"/>
              </a:rPr>
              <a:t> because </a:t>
            </a:r>
            <a:pPr indent="0" marL="0">
              <a:buNone/>
            </a:pPr>
            <a:r>
              <a:rPr lang="en-US" sz="1000" b="1" dirty="0">
                <a:solidFill>
                  <a:srgbClr val="17324D"/>
                </a:solidFill>
                <a:latin typeface="Hanken Grotesk" pitchFamily="34" charset="0"/>
                <a:ea typeface="Hanken Grotesk" pitchFamily="34" charset="-122"/>
                <a:cs typeface="Hanken Grotesk" pitchFamily="34" charset="-120"/>
              </a:rPr>
              <a:t>___</a:t>
            </a:r>
            <a:pPr indent="0" marL="0">
              <a:buNone/>
            </a:pPr>
            <a:r>
              <a:rPr lang="en-US" sz="1000" dirty="0">
                <a:solidFill>
                  <a:srgbClr val="17324D"/>
                </a:solidFill>
                <a:latin typeface="Hanken Grotesk" pitchFamily="34" charset="0"/>
                <a:ea typeface="Hanken Grotesk" pitchFamily="34" charset="-122"/>
                <a:cs typeface="Hanken Grotesk" pitchFamily="34" charset="-120"/>
              </a:rPr>
              <a:t>.</a:t>
            </a:r>
            <a:endParaRPr lang="en-US" sz="1000" dirty="0"/>
          </a:p>
        </p:txBody>
      </p:sp>
      <p:sp>
        <p:nvSpPr>
          <p:cNvPr id="31" name="Shape 29"/>
          <p:cNvSpPr/>
          <p:nvPr/>
        </p:nvSpPr>
        <p:spPr>
          <a:xfrm>
            <a:off x="6217920" y="1783080"/>
            <a:ext cx="2423160" cy="0"/>
          </a:xfrm>
          <a:prstGeom prst="line">
            <a:avLst/>
          </a:prstGeom>
          <a:noFill/>
          <a:ln w="9525">
            <a:solidFill>
              <a:srgbClr val="C7CDD2"/>
            </a:solidFill>
            <a:prstDash val="dash"/>
          </a:ln>
        </p:spPr>
      </p:sp>
      <p:sp>
        <p:nvSpPr>
          <p:cNvPr id="32" name="Shape 30"/>
          <p:cNvSpPr/>
          <p:nvPr/>
        </p:nvSpPr>
        <p:spPr>
          <a:xfrm>
            <a:off x="6217920" y="2075688"/>
            <a:ext cx="2423160" cy="0"/>
          </a:xfrm>
          <a:prstGeom prst="line">
            <a:avLst/>
          </a:prstGeom>
          <a:noFill/>
          <a:ln w="9525">
            <a:solidFill>
              <a:srgbClr val="C7CDD2"/>
            </a:solidFill>
            <a:prstDash val="dash"/>
          </a:ln>
        </p:spPr>
      </p:sp>
      <p:sp>
        <p:nvSpPr>
          <p:cNvPr id="33" name="Shape 31"/>
          <p:cNvSpPr/>
          <p:nvPr/>
        </p:nvSpPr>
        <p:spPr>
          <a:xfrm>
            <a:off x="6217920" y="2368296"/>
            <a:ext cx="2423160" cy="0"/>
          </a:xfrm>
          <a:prstGeom prst="line">
            <a:avLst/>
          </a:prstGeom>
          <a:noFill/>
          <a:ln w="9525">
            <a:solidFill>
              <a:srgbClr val="C7CDD2"/>
            </a:solidFill>
            <a:prstDash val="dash"/>
          </a:ln>
        </p:spPr>
      </p:sp>
      <p:sp>
        <p:nvSpPr>
          <p:cNvPr id="34" name="Text 32"/>
          <p:cNvSpPr/>
          <p:nvPr/>
        </p:nvSpPr>
        <p:spPr>
          <a:xfrm>
            <a:off x="6217920" y="2788920"/>
            <a:ext cx="2468880" cy="274320"/>
          </a:xfrm>
          <a:prstGeom prst="rect">
            <a:avLst/>
          </a:prstGeom>
          <a:noFill/>
          <a:ln/>
        </p:spPr>
        <p:txBody>
          <a:bodyPr wrap="square" rtlCol="0" anchor="ctr"/>
          <a:lstStyle/>
          <a:p>
            <a:pPr indent="0" marL="0">
              <a:buNone/>
            </a:pPr>
            <a:r>
              <a:rPr lang="en-US" sz="900" b="1" dirty="0">
                <a:solidFill>
                  <a:srgbClr val="17324D"/>
                </a:solidFill>
                <a:latin typeface="Hanken Grotesk" pitchFamily="34" charset="0"/>
                <a:ea typeface="Hanken Grotesk" pitchFamily="34" charset="-122"/>
                <a:cs typeface="Hanken Grotesk" pitchFamily="34" charset="-120"/>
              </a:rPr>
              <a:t>Fix it — rewrite the step correctly:</a:t>
            </a:r>
            <a:endParaRPr lang="en-US" sz="900" dirty="0"/>
          </a:p>
        </p:txBody>
      </p:sp>
      <p:sp>
        <p:nvSpPr>
          <p:cNvPr id="35" name="Shape 33"/>
          <p:cNvSpPr/>
          <p:nvPr/>
        </p:nvSpPr>
        <p:spPr>
          <a:xfrm>
            <a:off x="6217920" y="3246120"/>
            <a:ext cx="2423160" cy="0"/>
          </a:xfrm>
          <a:prstGeom prst="line">
            <a:avLst/>
          </a:prstGeom>
          <a:noFill/>
          <a:ln w="9525">
            <a:solidFill>
              <a:srgbClr val="C7CDD2"/>
            </a:solidFill>
            <a:prstDash val="dash"/>
          </a:ln>
        </p:spPr>
      </p:sp>
      <p:sp>
        <p:nvSpPr>
          <p:cNvPr id="36" name="Shape 34"/>
          <p:cNvSpPr/>
          <p:nvPr/>
        </p:nvSpPr>
        <p:spPr>
          <a:xfrm>
            <a:off x="6217920" y="3538728"/>
            <a:ext cx="2423160" cy="0"/>
          </a:xfrm>
          <a:prstGeom prst="line">
            <a:avLst/>
          </a:prstGeom>
          <a:noFill/>
          <a:ln w="9525">
            <a:solidFill>
              <a:srgbClr val="C7CDD2"/>
            </a:solidFill>
            <a:prstDash val="dash"/>
          </a:ln>
        </p:spPr>
      </p:sp>
      <p:sp>
        <p:nvSpPr>
          <p:cNvPr id="37" name="Shape 35"/>
          <p:cNvSpPr/>
          <p:nvPr/>
        </p:nvSpPr>
        <p:spPr>
          <a:xfrm>
            <a:off x="6217920" y="3831336"/>
            <a:ext cx="2423160" cy="0"/>
          </a:xfrm>
          <a:prstGeom prst="line">
            <a:avLst/>
          </a:prstGeom>
          <a:noFill/>
          <a:ln w="9525">
            <a:solidFill>
              <a:srgbClr val="C7CDD2"/>
            </a:solidFill>
            <a:prstDash val="dash"/>
          </a:ln>
        </p:spPr>
      </p:sp>
      <p:sp>
        <p:nvSpPr>
          <p:cNvPr id="38" name="Shape 36"/>
          <p:cNvSpPr/>
          <p:nvPr/>
        </p:nvSpPr>
        <p:spPr>
          <a:xfrm>
            <a:off x="6217920" y="4123944"/>
            <a:ext cx="2423160" cy="0"/>
          </a:xfrm>
          <a:prstGeom prst="line">
            <a:avLst/>
          </a:prstGeom>
          <a:noFill/>
          <a:ln w="9525">
            <a:solidFill>
              <a:srgbClr val="C7CDD2"/>
            </a:solidFill>
            <a:prstDash val="dash"/>
          </a:ln>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Two-Column Notes / Notas</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6.DS.6c</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13</a:t>
            </a:r>
            <a:endParaRPr lang="en-US" sz="800" dirty="0"/>
          </a:p>
        </p:txBody>
      </p:sp>
      <p:sp>
        <p:nvSpPr>
          <p:cNvPr id="17" name="Shape 15"/>
          <p:cNvSpPr/>
          <p:nvPr/>
        </p:nvSpPr>
        <p:spPr>
          <a:xfrm>
            <a:off x="411480" y="685800"/>
            <a:ext cx="416052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11480" y="685800"/>
            <a:ext cx="4160520" cy="292608"/>
          </a:xfrm>
          <a:prstGeom prst="rect">
            <a:avLst/>
          </a:prstGeom>
          <a:solidFill>
            <a:srgbClr val="17324D"/>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Steps / Pasos</a:t>
            </a:r>
            <a:endParaRPr lang="en-US" sz="1000" dirty="0"/>
          </a:p>
        </p:txBody>
      </p:sp>
      <p:sp>
        <p:nvSpPr>
          <p:cNvPr id="19" name="Shape 17"/>
          <p:cNvSpPr/>
          <p:nvPr/>
        </p:nvSpPr>
        <p:spPr>
          <a:xfrm>
            <a:off x="594360" y="1243584"/>
            <a:ext cx="274320" cy="274320"/>
          </a:xfrm>
          <a:prstGeom prst="ellipse">
            <a:avLst/>
          </a:prstGeom>
          <a:solidFill>
            <a:srgbClr val="2E7D9A"/>
          </a:solidFill>
          <a:ln/>
        </p:spPr>
      </p:sp>
      <p:sp>
        <p:nvSpPr>
          <p:cNvPr id="20" name="Text 18"/>
          <p:cNvSpPr/>
          <p:nvPr/>
        </p:nvSpPr>
        <p:spPr>
          <a:xfrm>
            <a:off x="594360" y="1243584"/>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1</a:t>
            </a:r>
            <a:endParaRPr lang="en-US" sz="1100" dirty="0"/>
          </a:p>
        </p:txBody>
      </p:sp>
      <p:sp>
        <p:nvSpPr>
          <p:cNvPr id="21" name="Text 19"/>
          <p:cNvSpPr/>
          <p:nvPr/>
        </p:nvSpPr>
        <p:spPr>
          <a:xfrm>
            <a:off x="978408" y="1188720"/>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My data set: 6, 8, 10, 12. First I find the mean: 6 + 8 + 10 + 12 = 36, then 36 ÷ 4 = 9. The mean is 9.</a:t>
            </a:r>
            <a:endParaRPr lang="en-US" sz="1050" dirty="0"/>
          </a:p>
        </p:txBody>
      </p:sp>
      <p:sp>
        <p:nvSpPr>
          <p:cNvPr id="22" name="Shape 20"/>
          <p:cNvSpPr/>
          <p:nvPr/>
        </p:nvSpPr>
        <p:spPr>
          <a:xfrm>
            <a:off x="594360" y="1719072"/>
            <a:ext cx="274320" cy="274320"/>
          </a:xfrm>
          <a:prstGeom prst="ellipse">
            <a:avLst/>
          </a:prstGeom>
          <a:solidFill>
            <a:srgbClr val="2E7D9A"/>
          </a:solidFill>
          <a:ln/>
        </p:spPr>
      </p:sp>
      <p:sp>
        <p:nvSpPr>
          <p:cNvPr id="23" name="Text 21"/>
          <p:cNvSpPr/>
          <p:nvPr/>
        </p:nvSpPr>
        <p:spPr>
          <a:xfrm>
            <a:off x="594360" y="1719072"/>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2</a:t>
            </a:r>
            <a:endParaRPr lang="en-US" sz="1100" dirty="0"/>
          </a:p>
        </p:txBody>
      </p:sp>
      <p:sp>
        <p:nvSpPr>
          <p:cNvPr id="24" name="Text 22"/>
          <p:cNvSpPr/>
          <p:nvPr/>
        </p:nvSpPr>
        <p:spPr>
          <a:xfrm>
            <a:off x="978408" y="1664208"/>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Next I find each deviation (value − mean): 6−9 = −3, 8−9 = −1, 10−9 = 1, 12−9 = 3.</a:t>
            </a:r>
            <a:endParaRPr lang="en-US" sz="1050" dirty="0"/>
          </a:p>
        </p:txBody>
      </p:sp>
      <p:sp>
        <p:nvSpPr>
          <p:cNvPr id="25" name="Shape 23"/>
          <p:cNvSpPr/>
          <p:nvPr/>
        </p:nvSpPr>
        <p:spPr>
          <a:xfrm>
            <a:off x="594360" y="2194560"/>
            <a:ext cx="274320" cy="274320"/>
          </a:xfrm>
          <a:prstGeom prst="ellipse">
            <a:avLst/>
          </a:prstGeom>
          <a:solidFill>
            <a:srgbClr val="2E7D9A"/>
          </a:solidFill>
          <a:ln/>
        </p:spPr>
      </p:sp>
      <p:sp>
        <p:nvSpPr>
          <p:cNvPr id="26" name="Text 24"/>
          <p:cNvSpPr/>
          <p:nvPr/>
        </p:nvSpPr>
        <p:spPr>
          <a:xfrm>
            <a:off x="594360" y="2194560"/>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3</a:t>
            </a:r>
            <a:endParaRPr lang="en-US" sz="1100" dirty="0"/>
          </a:p>
        </p:txBody>
      </p:sp>
      <p:sp>
        <p:nvSpPr>
          <p:cNvPr id="27" name="Text 25"/>
          <p:cNvSpPr/>
          <p:nvPr/>
        </p:nvSpPr>
        <p:spPr>
          <a:xfrm>
            <a:off x="978408" y="2139696"/>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Then I take the absolute value of each (the distance, always positive): 3, 1, 1, 3.</a:t>
            </a:r>
            <a:endParaRPr lang="en-US" sz="1050" dirty="0"/>
          </a:p>
        </p:txBody>
      </p:sp>
      <p:sp>
        <p:nvSpPr>
          <p:cNvPr id="28" name="Shape 26"/>
          <p:cNvSpPr/>
          <p:nvPr/>
        </p:nvSpPr>
        <p:spPr>
          <a:xfrm>
            <a:off x="594360" y="2670048"/>
            <a:ext cx="274320" cy="274320"/>
          </a:xfrm>
          <a:prstGeom prst="ellipse">
            <a:avLst/>
          </a:prstGeom>
          <a:solidFill>
            <a:srgbClr val="2E7D9A"/>
          </a:solidFill>
          <a:ln/>
        </p:spPr>
      </p:sp>
      <p:sp>
        <p:nvSpPr>
          <p:cNvPr id="29" name="Text 27"/>
          <p:cNvSpPr/>
          <p:nvPr/>
        </p:nvSpPr>
        <p:spPr>
          <a:xfrm>
            <a:off x="594360" y="2670048"/>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4</a:t>
            </a:r>
            <a:endParaRPr lang="en-US" sz="1100" dirty="0"/>
          </a:p>
        </p:txBody>
      </p:sp>
      <p:sp>
        <p:nvSpPr>
          <p:cNvPr id="30" name="Text 28"/>
          <p:cNvSpPr/>
          <p:nvPr/>
        </p:nvSpPr>
        <p:spPr>
          <a:xfrm>
            <a:off x="978408" y="2615184"/>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Finally I average those distances: 3 + 1 + 1 + 3 = 8, then 8 ÷ 4 = 2. So the MAD = 2 points.</a:t>
            </a:r>
            <a:endParaRPr lang="en-US" sz="1050" dirty="0"/>
          </a:p>
        </p:txBody>
      </p:sp>
      <p:sp>
        <p:nvSpPr>
          <p:cNvPr id="31" name="Shape 29"/>
          <p:cNvSpPr/>
          <p:nvPr/>
        </p:nvSpPr>
        <p:spPr>
          <a:xfrm>
            <a:off x="4709160" y="685800"/>
            <a:ext cx="4114800" cy="4023360"/>
          </a:xfrm>
          <a:prstGeom prst="roundRect">
            <a:avLst>
              <a:gd name="adj" fmla="val 1818"/>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32" name="Text 30"/>
          <p:cNvSpPr/>
          <p:nvPr/>
        </p:nvSpPr>
        <p:spPr>
          <a:xfrm>
            <a:off x="4709160" y="685800"/>
            <a:ext cx="4114800" cy="292608"/>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My Example / Mi Ejemplo</a:t>
            </a:r>
            <a:endParaRPr lang="en-US" sz="1000" dirty="0"/>
          </a:p>
        </p:txBody>
      </p:sp>
      <p:sp>
        <p:nvSpPr>
          <p:cNvPr id="33" name="Text 31"/>
          <p:cNvSpPr/>
          <p:nvPr/>
        </p:nvSpPr>
        <p:spPr>
          <a:xfrm>
            <a:off x="4892040" y="1143000"/>
            <a:ext cx="3749040" cy="36576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Work one problem here, matching each step on the left:</a:t>
            </a:r>
            <a:endParaRPr lang="en-US" sz="950" dirty="0"/>
          </a:p>
        </p:txBody>
      </p:sp>
      <p:sp>
        <p:nvSpPr>
          <p:cNvPr id="34" name="Shape 32"/>
          <p:cNvSpPr/>
          <p:nvPr/>
        </p:nvSpPr>
        <p:spPr>
          <a:xfrm>
            <a:off x="4892040" y="1783080"/>
            <a:ext cx="3749040" cy="0"/>
          </a:xfrm>
          <a:prstGeom prst="line">
            <a:avLst/>
          </a:prstGeom>
          <a:noFill/>
          <a:ln w="9525">
            <a:solidFill>
              <a:srgbClr val="C7CDD2"/>
            </a:solidFill>
            <a:prstDash val="dash"/>
          </a:ln>
        </p:spPr>
      </p:sp>
      <p:sp>
        <p:nvSpPr>
          <p:cNvPr id="35" name="Shape 33"/>
          <p:cNvSpPr/>
          <p:nvPr/>
        </p:nvSpPr>
        <p:spPr>
          <a:xfrm>
            <a:off x="4892040" y="2112264"/>
            <a:ext cx="3749040" cy="0"/>
          </a:xfrm>
          <a:prstGeom prst="line">
            <a:avLst/>
          </a:prstGeom>
          <a:noFill/>
          <a:ln w="9525">
            <a:solidFill>
              <a:srgbClr val="C7CDD2"/>
            </a:solidFill>
            <a:prstDash val="dash"/>
          </a:ln>
        </p:spPr>
      </p:sp>
      <p:sp>
        <p:nvSpPr>
          <p:cNvPr id="36" name="Shape 34"/>
          <p:cNvSpPr/>
          <p:nvPr/>
        </p:nvSpPr>
        <p:spPr>
          <a:xfrm>
            <a:off x="4892040" y="2441448"/>
            <a:ext cx="3749040" cy="0"/>
          </a:xfrm>
          <a:prstGeom prst="line">
            <a:avLst/>
          </a:prstGeom>
          <a:noFill/>
          <a:ln w="9525">
            <a:solidFill>
              <a:srgbClr val="C7CDD2"/>
            </a:solidFill>
            <a:prstDash val="dash"/>
          </a:ln>
        </p:spPr>
      </p:sp>
      <p:sp>
        <p:nvSpPr>
          <p:cNvPr id="37" name="Shape 35"/>
          <p:cNvSpPr/>
          <p:nvPr/>
        </p:nvSpPr>
        <p:spPr>
          <a:xfrm>
            <a:off x="4892040" y="2770632"/>
            <a:ext cx="3749040" cy="0"/>
          </a:xfrm>
          <a:prstGeom prst="line">
            <a:avLst/>
          </a:prstGeom>
          <a:noFill/>
          <a:ln w="9525">
            <a:solidFill>
              <a:srgbClr val="C7CDD2"/>
            </a:solidFill>
            <a:prstDash val="dash"/>
          </a:ln>
        </p:spPr>
      </p:sp>
      <p:sp>
        <p:nvSpPr>
          <p:cNvPr id="38" name="Shape 36"/>
          <p:cNvSpPr/>
          <p:nvPr/>
        </p:nvSpPr>
        <p:spPr>
          <a:xfrm>
            <a:off x="4892040" y="3099816"/>
            <a:ext cx="3749040" cy="0"/>
          </a:xfrm>
          <a:prstGeom prst="line">
            <a:avLst/>
          </a:prstGeom>
          <a:noFill/>
          <a:ln w="9525">
            <a:solidFill>
              <a:srgbClr val="C7CDD2"/>
            </a:solidFill>
            <a:prstDash val="dash"/>
          </a:ln>
        </p:spPr>
      </p:sp>
      <p:sp>
        <p:nvSpPr>
          <p:cNvPr id="39" name="Shape 37"/>
          <p:cNvSpPr/>
          <p:nvPr/>
        </p:nvSpPr>
        <p:spPr>
          <a:xfrm>
            <a:off x="4892040" y="3429000"/>
            <a:ext cx="3749040" cy="0"/>
          </a:xfrm>
          <a:prstGeom prst="line">
            <a:avLst/>
          </a:prstGeom>
          <a:noFill/>
          <a:ln w="9525">
            <a:solidFill>
              <a:srgbClr val="C7CDD2"/>
            </a:solidFill>
            <a:prstDash val="dash"/>
          </a:ln>
        </p:spPr>
      </p:sp>
      <p:sp>
        <p:nvSpPr>
          <p:cNvPr id="40" name="Shape 38"/>
          <p:cNvSpPr/>
          <p:nvPr/>
        </p:nvSpPr>
        <p:spPr>
          <a:xfrm>
            <a:off x="4892040" y="3758184"/>
            <a:ext cx="3749040" cy="0"/>
          </a:xfrm>
          <a:prstGeom prst="line">
            <a:avLst/>
          </a:prstGeom>
          <a:noFill/>
          <a:ln w="9525">
            <a:solidFill>
              <a:srgbClr val="C7CDD2"/>
            </a:solidFill>
            <a:prstDash val="dash"/>
          </a:ln>
        </p:spPr>
      </p:sp>
      <p:sp>
        <p:nvSpPr>
          <p:cNvPr id="41" name="Shape 39"/>
          <p:cNvSpPr/>
          <p:nvPr/>
        </p:nvSpPr>
        <p:spPr>
          <a:xfrm>
            <a:off x="4892040" y="4087368"/>
            <a:ext cx="3749040" cy="0"/>
          </a:xfrm>
          <a:prstGeom prst="line">
            <a:avLst/>
          </a:prstGeom>
          <a:noFill/>
          <a:ln w="9525">
            <a:solidFill>
              <a:srgbClr val="C7CDD2"/>
            </a:solidFill>
            <a:prstDash val="dash"/>
          </a:ln>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Choice Board / Tablero de Opciones</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6.DS.6c</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14</a:t>
            </a:r>
            <a:endParaRPr lang="en-US" sz="800" dirty="0"/>
          </a:p>
        </p:txBody>
      </p:sp>
      <p:sp>
        <p:nvSpPr>
          <p:cNvPr id="17" name="Text 15"/>
          <p:cNvSpPr/>
          <p:nvPr/>
        </p:nvSpPr>
        <p:spPr>
          <a:xfrm>
            <a:off x="411480" y="640080"/>
            <a:ext cx="8412480" cy="274320"/>
          </a:xfrm>
          <a:prstGeom prst="rect">
            <a:avLst/>
          </a:prstGeom>
          <a:noFill/>
          <a:ln/>
        </p:spPr>
        <p:txBody>
          <a:bodyPr wrap="square" rtlCol="0" anchor="ctr"/>
          <a:lstStyle/>
          <a:p>
            <a:pPr indent="0" marL="0">
              <a:buNone/>
            </a:pPr>
            <a:r>
              <a:rPr lang="en-US" sz="1200" b="1" dirty="0">
                <a:solidFill>
                  <a:srgbClr val="17324D"/>
                </a:solidFill>
                <a:latin typeface="Outfit" pitchFamily="34" charset="0"/>
                <a:ea typeface="Outfit" pitchFamily="34" charset="-122"/>
                <a:cs typeface="Outfit" pitchFamily="34" charset="-120"/>
              </a:rPr>
              <a:t>Choose ONE to show what you know:</a:t>
            </a:r>
            <a:endParaRPr lang="en-US" sz="1200" dirty="0"/>
          </a:p>
        </p:txBody>
      </p:sp>
      <p:sp>
        <p:nvSpPr>
          <p:cNvPr id="18" name="Shape 16"/>
          <p:cNvSpPr/>
          <p:nvPr/>
        </p:nvSpPr>
        <p:spPr>
          <a:xfrm>
            <a:off x="411480" y="1051560"/>
            <a:ext cx="4114800" cy="1645920"/>
          </a:xfrm>
          <a:prstGeom prst="roundRect">
            <a:avLst>
              <a:gd name="adj" fmla="val 4444"/>
            </a:avLst>
          </a:prstGeom>
          <a:solidFill>
            <a:srgbClr val="DFF2E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48640" y="116128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0" name="Text 18"/>
          <p:cNvSpPr/>
          <p:nvPr/>
        </p:nvSpPr>
        <p:spPr>
          <a:xfrm>
            <a:off x="1234440" y="118872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Draw &amp; Label</a:t>
            </a:r>
            <a:endParaRPr lang="en-US" sz="1300" dirty="0"/>
          </a:p>
        </p:txBody>
      </p:sp>
      <p:sp>
        <p:nvSpPr>
          <p:cNvPr id="21" name="Text 19"/>
          <p:cNvSpPr/>
          <p:nvPr/>
        </p:nvSpPr>
        <p:spPr>
          <a:xfrm>
            <a:off x="594360" y="170992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Sketch a model for today's problem. Label it using Mean Absolute Deviation and Deviation.</a:t>
            </a:r>
            <a:endParaRPr lang="en-US" sz="1000" dirty="0"/>
          </a:p>
        </p:txBody>
      </p:sp>
      <p:sp>
        <p:nvSpPr>
          <p:cNvPr id="22" name="Shape 20"/>
          <p:cNvSpPr/>
          <p:nvPr/>
        </p:nvSpPr>
        <p:spPr>
          <a:xfrm>
            <a:off x="4709160" y="1051560"/>
            <a:ext cx="4114800" cy="1645920"/>
          </a:xfrm>
          <a:prstGeom prst="roundRect">
            <a:avLst>
              <a:gd name="adj" fmla="val 4444"/>
            </a:avLst>
          </a:prstGeom>
          <a:solidFill>
            <a:srgbClr val="FBEFD0"/>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4846320" y="116128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4" name="Text 22"/>
          <p:cNvSpPr/>
          <p:nvPr/>
        </p:nvSpPr>
        <p:spPr>
          <a:xfrm>
            <a:off x="5532120" y="118872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Explain It</a:t>
            </a:r>
            <a:endParaRPr lang="en-US" sz="1300" dirty="0"/>
          </a:p>
        </p:txBody>
      </p:sp>
      <p:sp>
        <p:nvSpPr>
          <p:cNvPr id="25" name="Text 23"/>
          <p:cNvSpPr/>
          <p:nvPr/>
        </p:nvSpPr>
        <p:spPr>
          <a:xfrm>
            <a:off x="4892040" y="170992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In 2–3 sentences, explain "MAD = the average of how far each number is from the mean (always a positive distance)." in your own words.</a:t>
            </a:r>
            <a:endParaRPr lang="en-US" sz="1000" dirty="0"/>
          </a:p>
        </p:txBody>
      </p:sp>
      <p:sp>
        <p:nvSpPr>
          <p:cNvPr id="26" name="Shape 24"/>
          <p:cNvSpPr/>
          <p:nvPr/>
        </p:nvSpPr>
        <p:spPr>
          <a:xfrm>
            <a:off x="411480" y="2834640"/>
            <a:ext cx="4114800" cy="1645920"/>
          </a:xfrm>
          <a:prstGeom prst="roundRect">
            <a:avLst>
              <a:gd name="adj" fmla="val 4444"/>
            </a:avLst>
          </a:prstGeom>
          <a:solidFill>
            <a:srgbClr val="FCE6D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548640" y="294436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8" name="Text 26"/>
          <p:cNvSpPr/>
          <p:nvPr/>
        </p:nvSpPr>
        <p:spPr>
          <a:xfrm>
            <a:off x="1234440" y="297180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Solve It</a:t>
            </a:r>
            <a:endParaRPr lang="en-US" sz="1300" dirty="0"/>
          </a:p>
        </p:txBody>
      </p:sp>
      <p:sp>
        <p:nvSpPr>
          <p:cNvPr id="29" name="Text 27"/>
          <p:cNvSpPr/>
          <p:nvPr/>
        </p:nvSpPr>
        <p:spPr>
          <a:xfrm>
            <a:off x="594360" y="349300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Work one practice problem and show every step clearly.</a:t>
            </a:r>
            <a:endParaRPr lang="en-US" sz="1000" dirty="0"/>
          </a:p>
        </p:txBody>
      </p:sp>
      <p:sp>
        <p:nvSpPr>
          <p:cNvPr id="30" name="Shape 28"/>
          <p:cNvSpPr/>
          <p:nvPr/>
        </p:nvSpPr>
        <p:spPr>
          <a:xfrm>
            <a:off x="4709160" y="2834640"/>
            <a:ext cx="4114800" cy="1645920"/>
          </a:xfrm>
          <a:prstGeom prst="roundRect">
            <a:avLst>
              <a:gd name="adj" fmla="val 4444"/>
            </a:avLst>
          </a:prstGeom>
          <a:solidFill>
            <a:srgbClr val="EAF2F1"/>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1" name="Text 29"/>
          <p:cNvSpPr/>
          <p:nvPr/>
        </p:nvSpPr>
        <p:spPr>
          <a:xfrm>
            <a:off x="4846320" y="294436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32" name="Text 30"/>
          <p:cNvSpPr/>
          <p:nvPr/>
        </p:nvSpPr>
        <p:spPr>
          <a:xfrm>
            <a:off x="5532120" y="297180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Create a Problem</a:t>
            </a:r>
            <a:endParaRPr lang="en-US" sz="1300" dirty="0"/>
          </a:p>
        </p:txBody>
      </p:sp>
      <p:sp>
        <p:nvSpPr>
          <p:cNvPr id="33" name="Text 31"/>
          <p:cNvSpPr/>
          <p:nvPr/>
        </p:nvSpPr>
        <p:spPr>
          <a:xfrm>
            <a:off x="4892040" y="349300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Write your own problem that uses Mean Absolute Deviation, then solve it and make an answer key.</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Independent Practice / Práctica Independiente</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6.DS.6c</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15</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46304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ON YOUR OWN</a:t>
            </a:r>
            <a:endParaRPr lang="en-US" sz="900" dirty="0"/>
          </a:p>
        </p:txBody>
      </p:sp>
      <p:sp>
        <p:nvSpPr>
          <p:cNvPr id="19" name="Text 17"/>
          <p:cNvSpPr/>
          <p:nvPr/>
        </p:nvSpPr>
        <p:spPr>
          <a:xfrm>
            <a:off x="594360" y="1234440"/>
            <a:ext cx="5166360" cy="457200"/>
          </a:xfrm>
          <a:prstGeom prst="rect">
            <a:avLst/>
          </a:prstGeom>
          <a:noFill/>
          <a:ln/>
        </p:spPr>
        <p:txBody>
          <a:bodyPr wrap="square" rtlCol="0" anchor="t"/>
          <a:lstStyle/>
          <a:p>
            <a:pPr indent="0" marL="0">
              <a:buNone/>
            </a:pPr>
            <a:r>
              <a:rPr lang="en-US" sz="1050" b="1" dirty="0">
                <a:solidFill>
                  <a:srgbClr val="2E7D9A"/>
                </a:solidFill>
                <a:latin typeface="Hanken Grotesk" pitchFamily="34" charset="0"/>
                <a:ea typeface="Hanken Grotesk" pitchFamily="34" charset="-122"/>
                <a:cs typeface="Hanken Grotesk" pitchFamily="34" charset="-120"/>
              </a:rPr>
              <a:t>1.  </a:t>
            </a:r>
            <a:pPr indent="0" marL="0">
              <a:buNone/>
            </a:pPr>
            <a:r>
              <a:rPr lang="en-US" sz="1050" dirty="0">
                <a:solidFill>
                  <a:srgbClr val="17324D"/>
                </a:solidFill>
                <a:latin typeface="Hanken Grotesk" pitchFamily="34" charset="0"/>
                <a:ea typeface="Hanken Grotesk" pitchFamily="34" charset="-122"/>
                <a:cs typeface="Hanken Grotesk" pitchFamily="34" charset="-120"/>
              </a:rPr>
              <a:t>Two runners have the same average time of 60 seconds. Runner A's MAD is 1.2 seconds. Runner B's MAD is 5.8 seconds. Which runner is the coach more likely to pick for a relay race that needs a reliable time?</a:t>
            </a:r>
            <a:endParaRPr lang="en-US" sz="1050" dirty="0"/>
          </a:p>
        </p:txBody>
      </p:sp>
      <p:sp>
        <p:nvSpPr>
          <p:cNvPr id="20" name="Shape 18"/>
          <p:cNvSpPr/>
          <p:nvPr/>
        </p:nvSpPr>
        <p:spPr>
          <a:xfrm>
            <a:off x="777240" y="1783080"/>
            <a:ext cx="4983480" cy="0"/>
          </a:xfrm>
          <a:prstGeom prst="line">
            <a:avLst/>
          </a:prstGeom>
          <a:noFill/>
          <a:ln w="9525">
            <a:solidFill>
              <a:srgbClr val="C7CDD2"/>
            </a:solidFill>
            <a:prstDash val="dash"/>
          </a:ln>
        </p:spPr>
      </p:sp>
      <p:sp>
        <p:nvSpPr>
          <p:cNvPr id="21" name="Text 19"/>
          <p:cNvSpPr/>
          <p:nvPr/>
        </p:nvSpPr>
        <p:spPr>
          <a:xfrm>
            <a:off x="594360" y="2194560"/>
            <a:ext cx="5166360" cy="457200"/>
          </a:xfrm>
          <a:prstGeom prst="rect">
            <a:avLst/>
          </a:prstGeom>
          <a:noFill/>
          <a:ln/>
        </p:spPr>
        <p:txBody>
          <a:bodyPr wrap="square" rtlCol="0" anchor="t"/>
          <a:lstStyle/>
          <a:p>
            <a:pPr indent="0" marL="0">
              <a:buNone/>
            </a:pPr>
            <a:r>
              <a:rPr lang="en-US" sz="1050" b="1" dirty="0">
                <a:solidFill>
                  <a:srgbClr val="2E7D9A"/>
                </a:solidFill>
                <a:latin typeface="Hanken Grotesk" pitchFamily="34" charset="0"/>
                <a:ea typeface="Hanken Grotesk" pitchFamily="34" charset="-122"/>
                <a:cs typeface="Hanken Grotesk" pitchFamily="34" charset="-120"/>
              </a:rPr>
              <a:t>2.  </a:t>
            </a:r>
            <a:pPr indent="0" marL="0">
              <a:buNone/>
            </a:pPr>
            <a:r>
              <a:rPr lang="en-US" sz="1050" dirty="0">
                <a:solidFill>
                  <a:srgbClr val="17324D"/>
                </a:solidFill>
                <a:latin typeface="Hanken Grotesk" pitchFamily="34" charset="0"/>
                <a:ea typeface="Hanken Grotesk" pitchFamily="34" charset="-122"/>
                <a:cs typeface="Hanken Grotesk" pitchFamily="34" charset="-120"/>
              </a:rPr>
              <a:t>The mean of a data set is 15. One value is 11. What is the absolute deviation of that value from the mean?</a:t>
            </a:r>
            <a:endParaRPr lang="en-US" sz="1050" dirty="0"/>
          </a:p>
        </p:txBody>
      </p:sp>
      <p:sp>
        <p:nvSpPr>
          <p:cNvPr id="22" name="Shape 20"/>
          <p:cNvSpPr/>
          <p:nvPr/>
        </p:nvSpPr>
        <p:spPr>
          <a:xfrm>
            <a:off x="777240" y="2743200"/>
            <a:ext cx="4983480" cy="0"/>
          </a:xfrm>
          <a:prstGeom prst="line">
            <a:avLst/>
          </a:prstGeom>
          <a:noFill/>
          <a:ln w="9525">
            <a:solidFill>
              <a:srgbClr val="C7CDD2"/>
            </a:solidFill>
            <a:prstDash val="dash"/>
          </a:ln>
        </p:spPr>
      </p:sp>
      <p:sp>
        <p:nvSpPr>
          <p:cNvPr id="23" name="Text 21"/>
          <p:cNvSpPr/>
          <p:nvPr/>
        </p:nvSpPr>
        <p:spPr>
          <a:xfrm>
            <a:off x="594360" y="3154680"/>
            <a:ext cx="5166360" cy="457200"/>
          </a:xfrm>
          <a:prstGeom prst="rect">
            <a:avLst/>
          </a:prstGeom>
          <a:noFill/>
          <a:ln/>
        </p:spPr>
        <p:txBody>
          <a:bodyPr wrap="square" rtlCol="0" anchor="t"/>
          <a:lstStyle/>
          <a:p>
            <a:pPr indent="0" marL="0">
              <a:buNone/>
            </a:pPr>
            <a:r>
              <a:rPr lang="en-US" sz="1050" b="1" dirty="0">
                <a:solidFill>
                  <a:srgbClr val="2E7D9A"/>
                </a:solidFill>
                <a:latin typeface="Hanken Grotesk" pitchFamily="34" charset="0"/>
                <a:ea typeface="Hanken Grotesk" pitchFamily="34" charset="-122"/>
                <a:cs typeface="Hanken Grotesk" pitchFamily="34" charset="-120"/>
              </a:rPr>
              <a:t>3.  </a:t>
            </a:r>
            <a:pPr indent="0" marL="0">
              <a:buNone/>
            </a:pPr>
            <a:r>
              <a:rPr lang="en-US" sz="1050" dirty="0">
                <a:solidFill>
                  <a:srgbClr val="17324D"/>
                </a:solidFill>
                <a:latin typeface="Hanken Grotesk" pitchFamily="34" charset="0"/>
                <a:ea typeface="Hanken Grotesk" pitchFamily="34" charset="-122"/>
                <a:cs typeface="Hanken Grotesk" pitchFamily="34" charset="-120"/>
              </a:rPr>
              <a:t>A data set has absolute deviations of 3, 1, 5, 2, 4. What is the MAD?</a:t>
            </a:r>
            <a:endParaRPr lang="en-US" sz="1050" dirty="0"/>
          </a:p>
        </p:txBody>
      </p:sp>
      <p:sp>
        <p:nvSpPr>
          <p:cNvPr id="24" name="Shape 22"/>
          <p:cNvSpPr/>
          <p:nvPr/>
        </p:nvSpPr>
        <p:spPr>
          <a:xfrm>
            <a:off x="777240" y="3703320"/>
            <a:ext cx="4983480" cy="0"/>
          </a:xfrm>
          <a:prstGeom prst="line">
            <a:avLst/>
          </a:prstGeom>
          <a:noFill/>
          <a:ln w="9525">
            <a:solidFill>
              <a:srgbClr val="C7CDD2"/>
            </a:solidFill>
            <a:prstDash val="dash"/>
          </a:ln>
        </p:spPr>
      </p:sp>
      <p:sp>
        <p:nvSpPr>
          <p:cNvPr id="25" name="Shape 23"/>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6" name="Text 24"/>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27" name="Text 25"/>
          <p:cNvSpPr/>
          <p:nvPr/>
        </p:nvSpPr>
        <p:spPr>
          <a:xfrm>
            <a:off x="6217920" y="1097280"/>
            <a:ext cx="2468880" cy="155448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Two keepers both allow a mean of 1.67 goals, but Keeper A's MAD is 0.67 and Keeper B's is 1.33. Which keeper should the coach start in the championship, and why?</a:t>
            </a:r>
            <a:endParaRPr lang="en-US" sz="1000" dirty="0"/>
          </a:p>
        </p:txBody>
      </p:sp>
      <p:sp>
        <p:nvSpPr>
          <p:cNvPr id="28" name="Shape 26"/>
          <p:cNvSpPr/>
          <p:nvPr/>
        </p:nvSpPr>
        <p:spPr>
          <a:xfrm>
            <a:off x="6217920" y="2834640"/>
            <a:ext cx="2423160" cy="0"/>
          </a:xfrm>
          <a:prstGeom prst="line">
            <a:avLst/>
          </a:prstGeom>
          <a:noFill/>
          <a:ln w="9525">
            <a:solidFill>
              <a:srgbClr val="C7CDD2"/>
            </a:solidFill>
            <a:prstDash val="dash"/>
          </a:ln>
        </p:spPr>
      </p:sp>
      <p:sp>
        <p:nvSpPr>
          <p:cNvPr id="29" name="Shape 27"/>
          <p:cNvSpPr/>
          <p:nvPr/>
        </p:nvSpPr>
        <p:spPr>
          <a:xfrm>
            <a:off x="6217920" y="3163824"/>
            <a:ext cx="2423160" cy="0"/>
          </a:xfrm>
          <a:prstGeom prst="line">
            <a:avLst/>
          </a:prstGeom>
          <a:noFill/>
          <a:ln w="9525">
            <a:solidFill>
              <a:srgbClr val="C7CDD2"/>
            </a:solidFill>
            <a:prstDash val="dash"/>
          </a:ln>
        </p:spPr>
      </p:sp>
      <p:sp>
        <p:nvSpPr>
          <p:cNvPr id="30" name="Shape 28"/>
          <p:cNvSpPr/>
          <p:nvPr/>
        </p:nvSpPr>
        <p:spPr>
          <a:xfrm>
            <a:off x="6217920" y="3493008"/>
            <a:ext cx="2423160" cy="0"/>
          </a:xfrm>
          <a:prstGeom prst="line">
            <a:avLst/>
          </a:prstGeom>
          <a:noFill/>
          <a:ln w="9525">
            <a:solidFill>
              <a:srgbClr val="C7CDD2"/>
            </a:solidFill>
            <a:prstDash val="dash"/>
          </a:ln>
        </p:spPr>
      </p:sp>
      <p:sp>
        <p:nvSpPr>
          <p:cNvPr id="31" name="Shape 29"/>
          <p:cNvSpPr/>
          <p:nvPr/>
        </p:nvSpPr>
        <p:spPr>
          <a:xfrm>
            <a:off x="6217920" y="3822192"/>
            <a:ext cx="2423160" cy="0"/>
          </a:xfrm>
          <a:prstGeom prst="line">
            <a:avLst/>
          </a:prstGeom>
          <a:noFill/>
          <a:ln w="9525">
            <a:solidFill>
              <a:srgbClr val="C7CDD2"/>
            </a:solidFill>
            <a:prstDash val="dash"/>
          </a:ln>
        </p:spPr>
      </p:sp>
      <p:sp>
        <p:nvSpPr>
          <p:cNvPr id="32" name="Shape 30"/>
          <p:cNvSpPr/>
          <p:nvPr/>
        </p:nvSpPr>
        <p:spPr>
          <a:xfrm>
            <a:off x="6217920" y="4151376"/>
            <a:ext cx="2423160" cy="0"/>
          </a:xfrm>
          <a:prstGeom prst="line">
            <a:avLst/>
          </a:prstGeom>
          <a:noFill/>
          <a:ln w="9525">
            <a:solidFill>
              <a:srgbClr val="C7CDD2"/>
            </a:solidFill>
            <a:prstDash val="dash"/>
          </a:ln>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Think–Write–Respond / Piensa y Escribe</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6.DS.6c</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16</a:t>
            </a:r>
            <a:endParaRPr lang="en-US" sz="800" dirty="0"/>
          </a:p>
        </p:txBody>
      </p:sp>
      <p:sp>
        <p:nvSpPr>
          <p:cNvPr id="17" name="Text 15"/>
          <p:cNvSpPr/>
          <p:nvPr/>
        </p:nvSpPr>
        <p:spPr>
          <a:xfrm>
            <a:off x="411480" y="603504"/>
            <a:ext cx="8412480" cy="274320"/>
          </a:xfrm>
          <a:prstGeom prst="rect">
            <a:avLst/>
          </a:prstGeom>
          <a:noFill/>
          <a:ln/>
        </p:spPr>
        <p:txBody>
          <a:bodyPr wrap="square" rtlCol="0" anchor="ctr"/>
          <a:lstStyle/>
          <a:p>
            <a:pPr indent="0" marL="0">
              <a:buNone/>
            </a:pPr>
            <a:r>
              <a:rPr lang="en-US" sz="1000" i="1" dirty="0">
                <a:solidFill>
                  <a:srgbClr val="8A96A3"/>
                </a:solidFill>
                <a:latin typeface="Hanken Grotesk" pitchFamily="34" charset="0"/>
                <a:ea typeface="Hanken Grotesk" pitchFamily="34" charset="-122"/>
                <a:cs typeface="Hanken Grotesk" pitchFamily="34" charset="-120"/>
              </a:rPr>
              <a:t>Use evidence from today's lesson to complete each frame.</a:t>
            </a:r>
            <a:endParaRPr lang="en-US" sz="1000" dirty="0"/>
          </a:p>
        </p:txBody>
      </p:sp>
      <p:sp>
        <p:nvSpPr>
          <p:cNvPr id="18" name="Shape 16"/>
          <p:cNvSpPr/>
          <p:nvPr/>
        </p:nvSpPr>
        <p:spPr>
          <a:xfrm>
            <a:off x="411480" y="96012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94360" y="105156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1 — </a:t>
            </a:r>
            <a:pPr indent="0" marL="0">
              <a:buNone/>
            </a:pPr>
            <a:r>
              <a:rPr lang="en-US" sz="1100" b="1" dirty="0">
                <a:solidFill>
                  <a:srgbClr val="2E7D9A"/>
                </a:solidFill>
                <a:latin typeface="Outfit" pitchFamily="34" charset="0"/>
                <a:ea typeface="Outfit" pitchFamily="34" charset="-122"/>
                <a:cs typeface="Outfit" pitchFamily="34" charset="-120"/>
              </a:rPr>
              <a:t>Explain the Rule</a:t>
            </a:r>
            <a:endParaRPr lang="en-US" sz="1100" dirty="0"/>
          </a:p>
        </p:txBody>
      </p:sp>
      <p:sp>
        <p:nvSpPr>
          <p:cNvPr id="20" name="Text 18"/>
          <p:cNvSpPr/>
          <p:nvPr/>
        </p:nvSpPr>
        <p:spPr>
          <a:xfrm>
            <a:off x="594360" y="134416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Today's key idea is "MAD = the average of how far each number is from the mean (always a positive distance)." — and it works because ___.</a:t>
            </a:r>
            <a:endParaRPr lang="en-US" sz="1050" dirty="0"/>
          </a:p>
        </p:txBody>
      </p:sp>
      <p:sp>
        <p:nvSpPr>
          <p:cNvPr id="21" name="Shape 19"/>
          <p:cNvSpPr/>
          <p:nvPr/>
        </p:nvSpPr>
        <p:spPr>
          <a:xfrm>
            <a:off x="594360" y="1892808"/>
            <a:ext cx="8046720" cy="0"/>
          </a:xfrm>
          <a:prstGeom prst="line">
            <a:avLst/>
          </a:prstGeom>
          <a:noFill/>
          <a:ln w="9525">
            <a:solidFill>
              <a:srgbClr val="C7CDD2"/>
            </a:solidFill>
            <a:prstDash val="dash"/>
          </a:ln>
        </p:spPr>
      </p:sp>
      <p:sp>
        <p:nvSpPr>
          <p:cNvPr id="22" name="Shape 20"/>
          <p:cNvSpPr/>
          <p:nvPr/>
        </p:nvSpPr>
        <p:spPr>
          <a:xfrm>
            <a:off x="411480" y="224028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594360" y="233172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2 — </a:t>
            </a:r>
            <a:pPr indent="0" marL="0">
              <a:buNone/>
            </a:pPr>
            <a:r>
              <a:rPr lang="en-US" sz="1100" b="1" dirty="0">
                <a:solidFill>
                  <a:srgbClr val="2E7D9A"/>
                </a:solidFill>
                <a:latin typeface="Outfit" pitchFamily="34" charset="0"/>
                <a:ea typeface="Outfit" pitchFamily="34" charset="-122"/>
                <a:cs typeface="Outfit" pitchFamily="34" charset="-120"/>
              </a:rPr>
              <a:t>Because / But / So</a:t>
            </a:r>
            <a:endParaRPr lang="en-US" sz="1100" dirty="0"/>
          </a:p>
        </p:txBody>
      </p:sp>
      <p:sp>
        <p:nvSpPr>
          <p:cNvPr id="24" name="Text 22"/>
          <p:cNvSpPr/>
          <p:nvPr/>
        </p:nvSpPr>
        <p:spPr>
          <a:xfrm>
            <a:off x="594360" y="262432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Because Mean Absolute Deviation means ___, but a tricky part is ___, so I have to ___.</a:t>
            </a:r>
            <a:endParaRPr lang="en-US" sz="1050" dirty="0"/>
          </a:p>
        </p:txBody>
      </p:sp>
      <p:sp>
        <p:nvSpPr>
          <p:cNvPr id="25" name="Shape 23"/>
          <p:cNvSpPr/>
          <p:nvPr/>
        </p:nvSpPr>
        <p:spPr>
          <a:xfrm>
            <a:off x="594360" y="3172968"/>
            <a:ext cx="8046720" cy="0"/>
          </a:xfrm>
          <a:prstGeom prst="line">
            <a:avLst/>
          </a:prstGeom>
          <a:noFill/>
          <a:ln w="9525">
            <a:solidFill>
              <a:srgbClr val="C7CDD2"/>
            </a:solidFill>
            <a:prstDash val="dash"/>
          </a:ln>
        </p:spPr>
      </p:sp>
      <p:sp>
        <p:nvSpPr>
          <p:cNvPr id="26" name="Shape 24"/>
          <p:cNvSpPr/>
          <p:nvPr/>
        </p:nvSpPr>
        <p:spPr>
          <a:xfrm>
            <a:off x="411480" y="352044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594360" y="361188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3 — </a:t>
            </a:r>
            <a:pPr indent="0" marL="0">
              <a:buNone/>
            </a:pPr>
            <a:r>
              <a:rPr lang="en-US" sz="1100" b="1" dirty="0">
                <a:solidFill>
                  <a:srgbClr val="2E7D9A"/>
                </a:solidFill>
                <a:latin typeface="Outfit" pitchFamily="34" charset="0"/>
                <a:ea typeface="Outfit" pitchFamily="34" charset="-122"/>
                <a:cs typeface="Outfit" pitchFamily="34" charset="-120"/>
              </a:rPr>
              <a:t>Catch the Mistake</a:t>
            </a:r>
            <a:endParaRPr lang="en-US" sz="1100" dirty="0"/>
          </a:p>
        </p:txBody>
      </p:sp>
      <p:sp>
        <p:nvSpPr>
          <p:cNvPr id="28" name="Text 26"/>
          <p:cNvSpPr/>
          <p:nvPr/>
        </p:nvSpPr>
        <p:spPr>
          <a:xfrm>
            <a:off x="594360" y="390448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A common mistake with Mean Absolute Deviation is ___. It happens because ___, and the fix is ___.</a:t>
            </a:r>
            <a:endParaRPr lang="en-US" sz="1050" dirty="0"/>
          </a:p>
        </p:txBody>
      </p:sp>
      <p:sp>
        <p:nvSpPr>
          <p:cNvPr id="29" name="Shape 27"/>
          <p:cNvSpPr/>
          <p:nvPr/>
        </p:nvSpPr>
        <p:spPr>
          <a:xfrm>
            <a:off x="594360" y="4453128"/>
            <a:ext cx="8046720" cy="0"/>
          </a:xfrm>
          <a:prstGeom prst="line">
            <a:avLst/>
          </a:prstGeom>
          <a:noFill/>
          <a:ln w="9525">
            <a:solidFill>
              <a:srgbClr val="C7CDD2"/>
            </a:solidFill>
            <a:prstDash val="dash"/>
          </a:ln>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Exit Ticket / Boleto de Salida</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6.DS.6c</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17</a:t>
            </a:r>
            <a:endParaRPr lang="en-US" sz="800" dirty="0"/>
          </a:p>
        </p:txBody>
      </p:sp>
      <p:sp>
        <p:nvSpPr>
          <p:cNvPr id="17" name="Shape 15"/>
          <p:cNvSpPr/>
          <p:nvPr/>
        </p:nvSpPr>
        <p:spPr>
          <a:xfrm>
            <a:off x="411480" y="685800"/>
            <a:ext cx="4160520" cy="4023360"/>
          </a:xfrm>
          <a:prstGeom prst="roundRect">
            <a:avLst>
              <a:gd name="adj" fmla="val 1818"/>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11480" y="685800"/>
            <a:ext cx="41605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Reflection / Reflexión</a:t>
            </a:r>
            <a:endParaRPr lang="en-US" sz="1000" dirty="0"/>
          </a:p>
        </p:txBody>
      </p:sp>
      <p:sp>
        <p:nvSpPr>
          <p:cNvPr id="19" name="Text 17"/>
          <p:cNvSpPr/>
          <p:nvPr/>
        </p:nvSpPr>
        <p:spPr>
          <a:xfrm>
            <a:off x="594360" y="1097280"/>
            <a:ext cx="3794760" cy="365760"/>
          </a:xfrm>
          <a:prstGeom prst="rect">
            <a:avLst/>
          </a:prstGeom>
          <a:noFill/>
          <a:ln/>
        </p:spPr>
        <p:txBody>
          <a:bodyPr wrap="square" rtlCol="0" anchor="ctr"/>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Today I learned that ___ because ___.</a:t>
            </a:r>
            <a:endParaRPr lang="en-US" sz="1100" dirty="0"/>
          </a:p>
        </p:txBody>
      </p:sp>
      <p:sp>
        <p:nvSpPr>
          <p:cNvPr id="20" name="Shape 18"/>
          <p:cNvSpPr/>
          <p:nvPr/>
        </p:nvSpPr>
        <p:spPr>
          <a:xfrm>
            <a:off x="594360" y="1783080"/>
            <a:ext cx="3794760" cy="0"/>
          </a:xfrm>
          <a:prstGeom prst="line">
            <a:avLst/>
          </a:prstGeom>
          <a:noFill/>
          <a:ln w="9525">
            <a:solidFill>
              <a:srgbClr val="C7CDD2"/>
            </a:solidFill>
            <a:prstDash val="dash"/>
          </a:ln>
        </p:spPr>
      </p:sp>
      <p:sp>
        <p:nvSpPr>
          <p:cNvPr id="21" name="Shape 19"/>
          <p:cNvSpPr/>
          <p:nvPr/>
        </p:nvSpPr>
        <p:spPr>
          <a:xfrm>
            <a:off x="594360" y="2093976"/>
            <a:ext cx="3794760" cy="0"/>
          </a:xfrm>
          <a:prstGeom prst="line">
            <a:avLst/>
          </a:prstGeom>
          <a:noFill/>
          <a:ln w="9525">
            <a:solidFill>
              <a:srgbClr val="C7CDD2"/>
            </a:solidFill>
            <a:prstDash val="dash"/>
          </a:ln>
        </p:spPr>
      </p:sp>
      <p:sp>
        <p:nvSpPr>
          <p:cNvPr id="22" name="Shape 20"/>
          <p:cNvSpPr/>
          <p:nvPr/>
        </p:nvSpPr>
        <p:spPr>
          <a:xfrm>
            <a:off x="594360" y="2404872"/>
            <a:ext cx="3794760" cy="0"/>
          </a:xfrm>
          <a:prstGeom prst="line">
            <a:avLst/>
          </a:prstGeom>
          <a:noFill/>
          <a:ln w="9525">
            <a:solidFill>
              <a:srgbClr val="C7CDD2"/>
            </a:solidFill>
            <a:prstDash val="dash"/>
          </a:ln>
        </p:spPr>
      </p:sp>
      <p:sp>
        <p:nvSpPr>
          <p:cNvPr id="23" name="Text 21"/>
          <p:cNvSpPr/>
          <p:nvPr/>
        </p:nvSpPr>
        <p:spPr>
          <a:xfrm>
            <a:off x="594360" y="2834640"/>
            <a:ext cx="3794760" cy="365760"/>
          </a:xfrm>
          <a:prstGeom prst="rect">
            <a:avLst/>
          </a:prstGeom>
          <a:noFill/>
          <a:ln/>
        </p:spPr>
        <p:txBody>
          <a:bodyPr wrap="square" rtlCol="0" anchor="ctr"/>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One thing I am still not sure about is ___.</a:t>
            </a:r>
            <a:endParaRPr lang="en-US" sz="1100" dirty="0"/>
          </a:p>
        </p:txBody>
      </p:sp>
      <p:sp>
        <p:nvSpPr>
          <p:cNvPr id="24" name="Shape 22"/>
          <p:cNvSpPr/>
          <p:nvPr/>
        </p:nvSpPr>
        <p:spPr>
          <a:xfrm>
            <a:off x="594360" y="3520440"/>
            <a:ext cx="3794760" cy="0"/>
          </a:xfrm>
          <a:prstGeom prst="line">
            <a:avLst/>
          </a:prstGeom>
          <a:noFill/>
          <a:ln w="9525">
            <a:solidFill>
              <a:srgbClr val="C7CDD2"/>
            </a:solidFill>
            <a:prstDash val="dash"/>
          </a:ln>
        </p:spPr>
      </p:sp>
      <p:sp>
        <p:nvSpPr>
          <p:cNvPr id="25" name="Shape 23"/>
          <p:cNvSpPr/>
          <p:nvPr/>
        </p:nvSpPr>
        <p:spPr>
          <a:xfrm>
            <a:off x="594360" y="3831336"/>
            <a:ext cx="3794760" cy="0"/>
          </a:xfrm>
          <a:prstGeom prst="line">
            <a:avLst/>
          </a:prstGeom>
          <a:noFill/>
          <a:ln w="9525">
            <a:solidFill>
              <a:srgbClr val="C7CDD2"/>
            </a:solidFill>
            <a:prstDash val="dash"/>
          </a:ln>
        </p:spPr>
      </p:sp>
      <p:sp>
        <p:nvSpPr>
          <p:cNvPr id="26" name="Shape 24"/>
          <p:cNvSpPr/>
          <p:nvPr/>
        </p:nvSpPr>
        <p:spPr>
          <a:xfrm>
            <a:off x="594360" y="4142232"/>
            <a:ext cx="3794760" cy="0"/>
          </a:xfrm>
          <a:prstGeom prst="line">
            <a:avLst/>
          </a:prstGeom>
          <a:noFill/>
          <a:ln w="9525">
            <a:solidFill>
              <a:srgbClr val="C7CDD2"/>
            </a:solidFill>
            <a:prstDash val="dash"/>
          </a:ln>
        </p:spPr>
      </p:sp>
      <p:sp>
        <p:nvSpPr>
          <p:cNvPr id="27" name="Shape 25"/>
          <p:cNvSpPr/>
          <p:nvPr/>
        </p:nvSpPr>
        <p:spPr>
          <a:xfrm>
            <a:off x="4709160" y="685800"/>
            <a:ext cx="41148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8" name="Text 26"/>
          <p:cNvSpPr/>
          <p:nvPr/>
        </p:nvSpPr>
        <p:spPr>
          <a:xfrm>
            <a:off x="4709160" y="685800"/>
            <a:ext cx="4114800" cy="274320"/>
          </a:xfrm>
          <a:prstGeom prst="rect">
            <a:avLst/>
          </a:prstGeom>
          <a:solidFill>
            <a:srgbClr val="17324D"/>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Quick Exit Ticket</a:t>
            </a:r>
            <a:endParaRPr lang="en-US" sz="1000" dirty="0"/>
          </a:p>
        </p:txBody>
      </p:sp>
      <p:sp>
        <p:nvSpPr>
          <p:cNvPr id="29" name="Text 27"/>
          <p:cNvSpPr/>
          <p:nvPr/>
        </p:nvSpPr>
        <p:spPr>
          <a:xfrm>
            <a:off x="4892040" y="1097280"/>
            <a:ext cx="3749040" cy="640080"/>
          </a:xfrm>
          <a:prstGeom prst="rect">
            <a:avLst/>
          </a:prstGeom>
          <a:noFill/>
          <a:ln/>
        </p:spPr>
        <p:txBody>
          <a:bodyPr wrap="square" rtlCol="0" anchor="t"/>
          <a:lstStyle/>
          <a:p>
            <a:pPr indent="0" marL="0">
              <a:buNone/>
            </a:pPr>
            <a:r>
              <a:rPr lang="en-US" sz="1050" b="1" dirty="0">
                <a:solidFill>
                  <a:srgbClr val="2E7D9A"/>
                </a:solidFill>
                <a:latin typeface="Hanken Grotesk" pitchFamily="34" charset="0"/>
                <a:ea typeface="Hanken Grotesk" pitchFamily="34" charset="-122"/>
                <a:cs typeface="Hanken Grotesk" pitchFamily="34" charset="-120"/>
              </a:rPr>
              <a:t>Tier 1 — </a:t>
            </a:r>
            <a:pPr indent="0" marL="0">
              <a:buNone/>
            </a:pPr>
            <a:r>
              <a:rPr lang="en-US" sz="1050" dirty="0">
                <a:solidFill>
                  <a:srgbClr val="17324D"/>
                </a:solidFill>
                <a:latin typeface="Hanken Grotesk" pitchFamily="34" charset="0"/>
                <a:ea typeface="Hanken Grotesk" pitchFamily="34" charset="-122"/>
                <a:cs typeface="Hanken Grotesk" pitchFamily="34" charset="-120"/>
              </a:rPr>
              <a:t>Data set: 4, 8, 6, 10, 2. The mean is 6. What is the MAD?</a:t>
            </a:r>
            <a:endParaRPr lang="en-US" sz="1050" dirty="0"/>
          </a:p>
        </p:txBody>
      </p:sp>
      <p:sp>
        <p:nvSpPr>
          <p:cNvPr id="30" name="Text 28"/>
          <p:cNvSpPr/>
          <p:nvPr/>
        </p:nvSpPr>
        <p:spPr>
          <a:xfrm>
            <a:off x="5029200" y="1783080"/>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A.  2.4</a:t>
            </a:r>
            <a:endParaRPr lang="en-US" sz="1000" dirty="0"/>
          </a:p>
        </p:txBody>
      </p:sp>
      <p:sp>
        <p:nvSpPr>
          <p:cNvPr id="31" name="Text 29"/>
          <p:cNvSpPr/>
          <p:nvPr/>
        </p:nvSpPr>
        <p:spPr>
          <a:xfrm>
            <a:off x="5029200" y="2093976"/>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B.  6</a:t>
            </a:r>
            <a:endParaRPr lang="en-US" sz="1000" dirty="0"/>
          </a:p>
        </p:txBody>
      </p:sp>
      <p:sp>
        <p:nvSpPr>
          <p:cNvPr id="32" name="Text 30"/>
          <p:cNvSpPr/>
          <p:nvPr/>
        </p:nvSpPr>
        <p:spPr>
          <a:xfrm>
            <a:off x="5029200" y="2404872"/>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C.  0</a:t>
            </a:r>
            <a:endParaRPr lang="en-US" sz="1000" dirty="0"/>
          </a:p>
        </p:txBody>
      </p:sp>
      <p:sp>
        <p:nvSpPr>
          <p:cNvPr id="33" name="Text 31"/>
          <p:cNvSpPr/>
          <p:nvPr/>
        </p:nvSpPr>
        <p:spPr>
          <a:xfrm>
            <a:off x="5029200" y="2715768"/>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D.  12</a:t>
            </a:r>
            <a:endParaRPr lang="en-US" sz="1000" dirty="0"/>
          </a:p>
        </p:txBody>
      </p:sp>
      <p:sp>
        <p:nvSpPr>
          <p:cNvPr id="34" name="Text 32"/>
          <p:cNvSpPr/>
          <p:nvPr/>
        </p:nvSpPr>
        <p:spPr>
          <a:xfrm>
            <a:off x="4892040" y="3163824"/>
            <a:ext cx="3749040" cy="502920"/>
          </a:xfrm>
          <a:prstGeom prst="rect">
            <a:avLst/>
          </a:prstGeom>
          <a:noFill/>
          <a:ln/>
        </p:spPr>
        <p:txBody>
          <a:bodyPr wrap="square" rtlCol="0" anchor="t"/>
          <a:lstStyle/>
          <a:p>
            <a:pPr indent="0" marL="0">
              <a:buNone/>
            </a:pPr>
            <a:r>
              <a:rPr lang="en-US" sz="1050" b="1" dirty="0">
                <a:solidFill>
                  <a:srgbClr val="2E7D9A"/>
                </a:solidFill>
                <a:latin typeface="Hanken Grotesk" pitchFamily="34" charset="0"/>
                <a:ea typeface="Hanken Grotesk" pitchFamily="34" charset="-122"/>
                <a:cs typeface="Hanken Grotesk" pitchFamily="34" charset="-120"/>
              </a:rPr>
              <a:t>Tier 2 — </a:t>
            </a:r>
            <a:pPr indent="0" marL="0">
              <a:buNone/>
            </a:pPr>
            <a:r>
              <a:rPr lang="en-US" sz="1050" dirty="0">
                <a:solidFill>
                  <a:srgbClr val="17324D"/>
                </a:solidFill>
                <a:latin typeface="Hanken Grotesk" pitchFamily="34" charset="0"/>
                <a:ea typeface="Hanken Grotesk" pitchFamily="34" charset="-122"/>
                <a:cs typeface="Hanken Grotesk" pitchFamily="34" charset="-120"/>
              </a:rPr>
              <a:t>Explain how you know your answer is correct. Use at least one vocabulary word.</a:t>
            </a:r>
            <a:endParaRPr lang="en-US" sz="1050" dirty="0"/>
          </a:p>
        </p:txBody>
      </p:sp>
      <p:sp>
        <p:nvSpPr>
          <p:cNvPr id="35" name="Shape 33"/>
          <p:cNvSpPr/>
          <p:nvPr/>
        </p:nvSpPr>
        <p:spPr>
          <a:xfrm>
            <a:off x="4892040" y="3803904"/>
            <a:ext cx="3749040" cy="0"/>
          </a:xfrm>
          <a:prstGeom prst="line">
            <a:avLst/>
          </a:prstGeom>
          <a:noFill/>
          <a:ln w="9525">
            <a:solidFill>
              <a:srgbClr val="C7CDD2"/>
            </a:solidFill>
            <a:prstDash val="dash"/>
          </a:ln>
        </p:spPr>
      </p:sp>
      <p:sp>
        <p:nvSpPr>
          <p:cNvPr id="36" name="Shape 34"/>
          <p:cNvSpPr/>
          <p:nvPr/>
        </p:nvSpPr>
        <p:spPr>
          <a:xfrm>
            <a:off x="4892040" y="4096512"/>
            <a:ext cx="3749040" cy="0"/>
          </a:xfrm>
          <a:prstGeom prst="line">
            <a:avLst/>
          </a:prstGeom>
          <a:noFill/>
          <a:ln w="9525">
            <a:solidFill>
              <a:srgbClr val="C7CDD2"/>
            </a:solidFill>
            <a:prstDash val="dash"/>
          </a:ln>
        </p:spPr>
      </p:sp>
      <p:sp>
        <p:nvSpPr>
          <p:cNvPr id="37" name="Shape 35"/>
          <p:cNvSpPr/>
          <p:nvPr/>
        </p:nvSpPr>
        <p:spPr>
          <a:xfrm>
            <a:off x="4892040" y="4389120"/>
            <a:ext cx="3749040" cy="0"/>
          </a:xfrm>
          <a:prstGeom prst="line">
            <a:avLst/>
          </a:prstGeom>
          <a:noFill/>
          <a:ln w="9525">
            <a:solidFill>
              <a:srgbClr val="C7CDD2"/>
            </a:solidFill>
            <a:prstDash val="dash"/>
          </a:ln>
        </p:spPr>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Goal Tracker / Seguimiento de Metas</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6.DS.6c</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18</a:t>
            </a:r>
            <a:endParaRPr lang="en-US" sz="800" dirty="0"/>
          </a:p>
        </p:txBody>
      </p:sp>
      <p:sp>
        <p:nvSpPr>
          <p:cNvPr id="17" name="Shape 15"/>
          <p:cNvSpPr/>
          <p:nvPr/>
        </p:nvSpPr>
        <p:spPr>
          <a:xfrm>
            <a:off x="411480" y="658368"/>
            <a:ext cx="8412480" cy="502920"/>
          </a:xfrm>
          <a:prstGeom prst="roundRect">
            <a:avLst>
              <a:gd name="adj" fmla="val 14545"/>
            </a:avLst>
          </a:prstGeom>
          <a:solidFill>
            <a:srgbClr val="17324D"/>
          </a:solidFill>
          <a:ln/>
        </p:spPr>
      </p:sp>
      <p:sp>
        <p:nvSpPr>
          <p:cNvPr id="18" name="Text 16"/>
          <p:cNvSpPr/>
          <p:nvPr/>
        </p:nvSpPr>
        <p:spPr>
          <a:xfrm>
            <a:off x="640080" y="658368"/>
            <a:ext cx="7955280" cy="502920"/>
          </a:xfrm>
          <a:prstGeom prst="rect">
            <a:avLst/>
          </a:prstGeom>
          <a:noFill/>
          <a:ln/>
        </p:spPr>
        <p:txBody>
          <a:bodyPr wrap="square" rtlCol="0" anchor="ctr"/>
          <a:lstStyle/>
          <a:p>
            <a:pPr indent="0" marL="0">
              <a:buNone/>
            </a:pPr>
            <a:r>
              <a:rPr lang="en-US" sz="1100" b="1" dirty="0">
                <a:solidFill>
                  <a:srgbClr val="F2C15B"/>
                </a:solidFill>
                <a:latin typeface="Hanken Grotesk" pitchFamily="34" charset="0"/>
                <a:ea typeface="Hanken Grotesk" pitchFamily="34" charset="-122"/>
                <a:cs typeface="Hanken Grotesk" pitchFamily="34" charset="-120"/>
              </a:rPr>
              <a:t>My Goal:  </a:t>
            </a:r>
            <a:pPr indent="0" marL="0">
              <a:buNone/>
            </a:pPr>
            <a:r>
              <a:rPr lang="en-US" sz="1100" dirty="0">
                <a:solidFill>
                  <a:srgbClr val="FFFFFF"/>
                </a:solidFill>
                <a:latin typeface="Hanken Grotesk" pitchFamily="34" charset="0"/>
                <a:ea typeface="Hanken Grotesk" pitchFamily="34" charset="-122"/>
                <a:cs typeface="Hanken Grotesk" pitchFamily="34" charset="-120"/>
              </a:rPr>
              <a:t>I can find the mean absolute deviation (MAD) to describe how spread out data is.</a:t>
            </a:r>
            <a:endParaRPr lang="en-US" sz="1100" dirty="0"/>
          </a:p>
        </p:txBody>
      </p:sp>
      <p:sp>
        <p:nvSpPr>
          <p:cNvPr id="19" name="Shape 17"/>
          <p:cNvSpPr/>
          <p:nvPr/>
        </p:nvSpPr>
        <p:spPr>
          <a:xfrm>
            <a:off x="411480" y="1371600"/>
            <a:ext cx="1965960" cy="2377440"/>
          </a:xfrm>
          <a:prstGeom prst="roundRect">
            <a:avLst>
              <a:gd name="adj" fmla="val 3721"/>
            </a:avLst>
          </a:prstGeom>
          <a:solidFill>
            <a:srgbClr val="FCE6D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0" name="Shape 18"/>
          <p:cNvSpPr/>
          <p:nvPr/>
        </p:nvSpPr>
        <p:spPr>
          <a:xfrm>
            <a:off x="1138428" y="1508760"/>
            <a:ext cx="512064" cy="512064"/>
          </a:xfrm>
          <a:prstGeom prst="ellipse">
            <a:avLst/>
          </a:prstGeom>
          <a:solidFill>
            <a:srgbClr val="2E7D9A"/>
          </a:solidFill>
          <a:ln/>
        </p:spPr>
      </p:sp>
      <p:sp>
        <p:nvSpPr>
          <p:cNvPr id="21" name="Text 19"/>
          <p:cNvSpPr/>
          <p:nvPr/>
        </p:nvSpPr>
        <p:spPr>
          <a:xfrm>
            <a:off x="113842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1</a:t>
            </a:r>
            <a:endParaRPr lang="en-US" sz="2000" dirty="0"/>
          </a:p>
        </p:txBody>
      </p:sp>
      <p:sp>
        <p:nvSpPr>
          <p:cNvPr id="22" name="Text 20"/>
          <p:cNvSpPr/>
          <p:nvPr/>
        </p:nvSpPr>
        <p:spPr>
          <a:xfrm>
            <a:off x="45720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Not Yet</a:t>
            </a:r>
            <a:endParaRPr lang="en-US" sz="1150" dirty="0"/>
          </a:p>
        </p:txBody>
      </p:sp>
      <p:sp>
        <p:nvSpPr>
          <p:cNvPr id="23" name="Text 21"/>
          <p:cNvSpPr/>
          <p:nvPr/>
        </p:nvSpPr>
        <p:spPr>
          <a:xfrm>
            <a:off x="52120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need more help. This does not make sense to me yet.</a:t>
            </a:r>
            <a:endParaRPr lang="en-US" sz="900" dirty="0"/>
          </a:p>
        </p:txBody>
      </p:sp>
      <p:sp>
        <p:nvSpPr>
          <p:cNvPr id="24" name="Text 22"/>
          <p:cNvSpPr/>
          <p:nvPr/>
        </p:nvSpPr>
        <p:spPr>
          <a:xfrm>
            <a:off x="45720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25" name="Shape 23"/>
          <p:cNvSpPr/>
          <p:nvPr/>
        </p:nvSpPr>
        <p:spPr>
          <a:xfrm>
            <a:off x="2560320" y="1371600"/>
            <a:ext cx="1965960" cy="2377440"/>
          </a:xfrm>
          <a:prstGeom prst="roundRect">
            <a:avLst>
              <a:gd name="adj" fmla="val 3721"/>
            </a:avLst>
          </a:prstGeom>
          <a:solidFill>
            <a:srgbClr val="FBEFD0"/>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6" name="Shape 24"/>
          <p:cNvSpPr/>
          <p:nvPr/>
        </p:nvSpPr>
        <p:spPr>
          <a:xfrm>
            <a:off x="3287268" y="1508760"/>
            <a:ext cx="512064" cy="512064"/>
          </a:xfrm>
          <a:prstGeom prst="ellipse">
            <a:avLst/>
          </a:prstGeom>
          <a:solidFill>
            <a:srgbClr val="2E7D9A"/>
          </a:solidFill>
          <a:ln/>
        </p:spPr>
      </p:sp>
      <p:sp>
        <p:nvSpPr>
          <p:cNvPr id="27" name="Text 25"/>
          <p:cNvSpPr/>
          <p:nvPr/>
        </p:nvSpPr>
        <p:spPr>
          <a:xfrm>
            <a:off x="328726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2</a:t>
            </a:r>
            <a:endParaRPr lang="en-US" sz="2000" dirty="0"/>
          </a:p>
        </p:txBody>
      </p:sp>
      <p:sp>
        <p:nvSpPr>
          <p:cNvPr id="28" name="Text 26"/>
          <p:cNvSpPr/>
          <p:nvPr/>
        </p:nvSpPr>
        <p:spPr>
          <a:xfrm>
            <a:off x="260604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Getting There</a:t>
            </a:r>
            <a:endParaRPr lang="en-US" sz="1150" dirty="0"/>
          </a:p>
        </p:txBody>
      </p:sp>
      <p:sp>
        <p:nvSpPr>
          <p:cNvPr id="29" name="Text 27"/>
          <p:cNvSpPr/>
          <p:nvPr/>
        </p:nvSpPr>
        <p:spPr>
          <a:xfrm>
            <a:off x="267004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understand the idea but I make mistakes when I work.</a:t>
            </a:r>
            <a:endParaRPr lang="en-US" sz="900" dirty="0"/>
          </a:p>
        </p:txBody>
      </p:sp>
      <p:sp>
        <p:nvSpPr>
          <p:cNvPr id="30" name="Text 28"/>
          <p:cNvSpPr/>
          <p:nvPr/>
        </p:nvSpPr>
        <p:spPr>
          <a:xfrm>
            <a:off x="260604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31" name="Shape 29"/>
          <p:cNvSpPr/>
          <p:nvPr/>
        </p:nvSpPr>
        <p:spPr>
          <a:xfrm>
            <a:off x="4709160" y="1371600"/>
            <a:ext cx="1965960" cy="2377440"/>
          </a:xfrm>
          <a:prstGeom prst="roundRect">
            <a:avLst>
              <a:gd name="adj" fmla="val 3721"/>
            </a:avLst>
          </a:prstGeom>
          <a:solidFill>
            <a:srgbClr val="DFF2E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2" name="Shape 30"/>
          <p:cNvSpPr/>
          <p:nvPr/>
        </p:nvSpPr>
        <p:spPr>
          <a:xfrm>
            <a:off x="5436108" y="1508760"/>
            <a:ext cx="512064" cy="512064"/>
          </a:xfrm>
          <a:prstGeom prst="ellipse">
            <a:avLst/>
          </a:prstGeom>
          <a:solidFill>
            <a:srgbClr val="2E7D9A"/>
          </a:solidFill>
          <a:ln/>
        </p:spPr>
      </p:sp>
      <p:sp>
        <p:nvSpPr>
          <p:cNvPr id="33" name="Text 31"/>
          <p:cNvSpPr/>
          <p:nvPr/>
        </p:nvSpPr>
        <p:spPr>
          <a:xfrm>
            <a:off x="543610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3</a:t>
            </a:r>
            <a:endParaRPr lang="en-US" sz="2000" dirty="0"/>
          </a:p>
        </p:txBody>
      </p:sp>
      <p:sp>
        <p:nvSpPr>
          <p:cNvPr id="34" name="Text 32"/>
          <p:cNvSpPr/>
          <p:nvPr/>
        </p:nvSpPr>
        <p:spPr>
          <a:xfrm>
            <a:off x="475488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Got It!</a:t>
            </a:r>
            <a:endParaRPr lang="en-US" sz="1150" dirty="0"/>
          </a:p>
        </p:txBody>
      </p:sp>
      <p:sp>
        <p:nvSpPr>
          <p:cNvPr id="35" name="Text 33"/>
          <p:cNvSpPr/>
          <p:nvPr/>
        </p:nvSpPr>
        <p:spPr>
          <a:xfrm>
            <a:off x="481888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can solve problems on my own and explain my thinking.</a:t>
            </a:r>
            <a:endParaRPr lang="en-US" sz="900" dirty="0"/>
          </a:p>
        </p:txBody>
      </p:sp>
      <p:sp>
        <p:nvSpPr>
          <p:cNvPr id="36" name="Text 34"/>
          <p:cNvSpPr/>
          <p:nvPr/>
        </p:nvSpPr>
        <p:spPr>
          <a:xfrm>
            <a:off x="475488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37" name="Shape 35"/>
          <p:cNvSpPr/>
          <p:nvPr/>
        </p:nvSpPr>
        <p:spPr>
          <a:xfrm>
            <a:off x="6858000" y="1371600"/>
            <a:ext cx="1965960" cy="2377440"/>
          </a:xfrm>
          <a:prstGeom prst="roundRect">
            <a:avLst>
              <a:gd name="adj" fmla="val 3721"/>
            </a:avLst>
          </a:prstGeom>
          <a:solidFill>
            <a:srgbClr val="EAF2F1"/>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8" name="Shape 36"/>
          <p:cNvSpPr/>
          <p:nvPr/>
        </p:nvSpPr>
        <p:spPr>
          <a:xfrm>
            <a:off x="7584948" y="1508760"/>
            <a:ext cx="512064" cy="512064"/>
          </a:xfrm>
          <a:prstGeom prst="ellipse">
            <a:avLst/>
          </a:prstGeom>
          <a:solidFill>
            <a:srgbClr val="2E7D9A"/>
          </a:solidFill>
          <a:ln/>
        </p:spPr>
      </p:sp>
      <p:sp>
        <p:nvSpPr>
          <p:cNvPr id="39" name="Text 37"/>
          <p:cNvSpPr/>
          <p:nvPr/>
        </p:nvSpPr>
        <p:spPr>
          <a:xfrm>
            <a:off x="758494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4</a:t>
            </a:r>
            <a:endParaRPr lang="en-US" sz="2000" dirty="0"/>
          </a:p>
        </p:txBody>
      </p:sp>
      <p:sp>
        <p:nvSpPr>
          <p:cNvPr id="40" name="Text 38"/>
          <p:cNvSpPr/>
          <p:nvPr/>
        </p:nvSpPr>
        <p:spPr>
          <a:xfrm>
            <a:off x="690372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Can Teach It</a:t>
            </a:r>
            <a:endParaRPr lang="en-US" sz="1150" dirty="0"/>
          </a:p>
        </p:txBody>
      </p:sp>
      <p:sp>
        <p:nvSpPr>
          <p:cNvPr id="41" name="Text 39"/>
          <p:cNvSpPr/>
          <p:nvPr/>
        </p:nvSpPr>
        <p:spPr>
          <a:xfrm>
            <a:off x="696772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can clearly teach this strategy to a classmate.</a:t>
            </a:r>
            <a:endParaRPr lang="en-US" sz="900" dirty="0"/>
          </a:p>
        </p:txBody>
      </p:sp>
      <p:sp>
        <p:nvSpPr>
          <p:cNvPr id="42" name="Text 40"/>
          <p:cNvSpPr/>
          <p:nvPr/>
        </p:nvSpPr>
        <p:spPr>
          <a:xfrm>
            <a:off x="690372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43" name="Shape 41"/>
          <p:cNvSpPr/>
          <p:nvPr/>
        </p:nvSpPr>
        <p:spPr>
          <a:xfrm>
            <a:off x="411480" y="3977640"/>
            <a:ext cx="8412480" cy="685800"/>
          </a:xfrm>
          <a:prstGeom prst="roundRect">
            <a:avLst>
              <a:gd name="adj" fmla="val 10667"/>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44" name="Text 42"/>
          <p:cNvSpPr/>
          <p:nvPr/>
        </p:nvSpPr>
        <p:spPr>
          <a:xfrm>
            <a:off x="640080" y="3977640"/>
            <a:ext cx="7955280" cy="685800"/>
          </a:xfrm>
          <a:prstGeom prst="rect">
            <a:avLst/>
          </a:prstGeom>
          <a:noFill/>
          <a:ln/>
        </p:spPr>
        <p:txBody>
          <a:bodyPr wrap="square" rtlCol="0" anchor="ctr"/>
          <a:lstStyle/>
          <a:p>
            <a:pPr indent="0" marL="0">
              <a:buNone/>
            </a:pPr>
            <a:r>
              <a:rPr lang="en-US" sz="1050" b="1" dirty="0">
                <a:solidFill>
                  <a:srgbClr val="2E7D9A"/>
                </a:solidFill>
                <a:latin typeface="Hanken Grotesk" pitchFamily="34" charset="0"/>
                <a:ea typeface="Hanken Grotesk" pitchFamily="34" charset="-122"/>
                <a:cs typeface="Hanken Grotesk" pitchFamily="34" charset="-120"/>
              </a:rPr>
              <a:t>My next step:  </a:t>
            </a:r>
            <a:pPr indent="0" marL="0">
              <a:buNone/>
            </a:pPr>
            <a:r>
              <a:rPr lang="en-US" sz="1050" dirty="0">
                <a:solidFill>
                  <a:srgbClr val="24323F"/>
                </a:solidFill>
                <a:latin typeface="Hanken Grotesk" pitchFamily="34" charset="0"/>
                <a:ea typeface="Hanken Grotesk" pitchFamily="34" charset="-122"/>
                <a:cs typeface="Hanken Grotesk" pitchFamily="34" charset="-120"/>
              </a:rPr>
              <a:t>To move up one level, I will ___.</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Learning Objectives / Objetivos</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6.DS.6c</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2</a:t>
            </a:r>
            <a:endParaRPr lang="en-US" sz="800" dirty="0"/>
          </a:p>
        </p:txBody>
      </p:sp>
      <p:sp>
        <p:nvSpPr>
          <p:cNvPr id="17" name="Text 15"/>
          <p:cNvSpPr/>
          <p:nvPr/>
        </p:nvSpPr>
        <p:spPr>
          <a:xfrm>
            <a:off x="411480" y="603504"/>
            <a:ext cx="8412480" cy="274320"/>
          </a:xfrm>
          <a:prstGeom prst="rect">
            <a:avLst/>
          </a:prstGeom>
          <a:noFill/>
          <a:ln/>
        </p:spPr>
        <p:txBody>
          <a:bodyPr wrap="square" rtlCol="0" anchor="ctr"/>
          <a:lstStyle/>
          <a:p>
            <a:pPr indent="0" marL="0">
              <a:buNone/>
            </a:pPr>
            <a:r>
              <a:rPr lang="en-US" sz="1100" i="1" dirty="0">
                <a:solidFill>
                  <a:srgbClr val="8A96A3"/>
                </a:solidFill>
                <a:latin typeface="Hanken Grotesk" pitchFamily="34" charset="0"/>
                <a:ea typeface="Hanken Grotesk" pitchFamily="34" charset="-122"/>
                <a:cs typeface="Hanken Grotesk" pitchFamily="34" charset="-120"/>
              </a:rPr>
              <a:t>Today's goals — what I will know and be able to say:</a:t>
            </a:r>
            <a:endParaRPr lang="en-US" sz="1100" dirty="0"/>
          </a:p>
        </p:txBody>
      </p:sp>
      <p:sp>
        <p:nvSpPr>
          <p:cNvPr id="18" name="Shape 16"/>
          <p:cNvSpPr/>
          <p:nvPr/>
        </p:nvSpPr>
        <p:spPr>
          <a:xfrm>
            <a:off x="411480" y="1005840"/>
            <a:ext cx="8412480" cy="1600200"/>
          </a:xfrm>
          <a:prstGeom prst="roundRect">
            <a:avLst>
              <a:gd name="adj" fmla="val 4571"/>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94360" y="1170432"/>
            <a:ext cx="1920240" cy="310896"/>
          </a:xfrm>
          <a:prstGeom prst="rect">
            <a:avLst>
              <a:gd name="adj" fmla="val 50000"/>
            </a:avLst>
          </a:prstGeom>
          <a:solidFill>
            <a:srgbClr val="2E7D9A"/>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CONTENT OBJECTIVE</a:t>
            </a:r>
            <a:endParaRPr lang="en-US" sz="1000" dirty="0"/>
          </a:p>
        </p:txBody>
      </p:sp>
      <p:sp>
        <p:nvSpPr>
          <p:cNvPr id="20" name="Text 18"/>
          <p:cNvSpPr/>
          <p:nvPr/>
        </p:nvSpPr>
        <p:spPr>
          <a:xfrm>
            <a:off x="2651760" y="1170432"/>
            <a:ext cx="6035040" cy="310896"/>
          </a:xfrm>
          <a:prstGeom prst="rect">
            <a:avLst/>
          </a:prstGeom>
          <a:noFill/>
          <a:ln/>
        </p:spPr>
        <p:txBody>
          <a:bodyPr wrap="square" rtlCol="0" anchor="ctr"/>
          <a:lstStyle/>
          <a:p>
            <a:pPr indent="0" marL="0">
              <a:buNone/>
            </a:pPr>
            <a:r>
              <a:rPr lang="en-US" sz="1300" b="1" dirty="0">
                <a:solidFill>
                  <a:srgbClr val="2E7D9A"/>
                </a:solidFill>
                <a:latin typeface="Outfit" pitchFamily="34" charset="0"/>
                <a:ea typeface="Outfit" pitchFamily="34" charset="-122"/>
                <a:cs typeface="Outfit" pitchFamily="34" charset="-120"/>
              </a:rPr>
              <a:t>I can…  </a:t>
            </a:r>
            <a:pPr indent="0" marL="0">
              <a:buNone/>
            </a:pPr>
            <a:r>
              <a:rPr lang="en-US" sz="1100" i="1" dirty="0">
                <a:solidFill>
                  <a:srgbClr val="8A96A3"/>
                </a:solidFill>
                <a:latin typeface="Outfit" pitchFamily="34" charset="0"/>
                <a:ea typeface="Outfit" pitchFamily="34" charset="-122"/>
                <a:cs typeface="Outfit" pitchFamily="34" charset="-120"/>
              </a:rPr>
              <a:t>Yo puedo…</a:t>
            </a:r>
            <a:endParaRPr lang="en-US" sz="1300" dirty="0"/>
          </a:p>
        </p:txBody>
      </p:sp>
      <p:sp>
        <p:nvSpPr>
          <p:cNvPr id="21" name="Text 19"/>
          <p:cNvSpPr/>
          <p:nvPr/>
        </p:nvSpPr>
        <p:spPr>
          <a:xfrm>
            <a:off x="640080" y="1572768"/>
            <a:ext cx="7955280" cy="914400"/>
          </a:xfrm>
          <a:prstGeom prst="rect">
            <a:avLst/>
          </a:prstGeom>
          <a:noFill/>
          <a:ln/>
        </p:spPr>
        <p:txBody>
          <a:bodyPr wrap="square" rtlCol="0" anchor="t"/>
          <a:lstStyle/>
          <a:p>
            <a:pPr indent="0" marL="0">
              <a:lnSpc>
                <a:spcPct val="105000"/>
              </a:lnSpc>
              <a:buNone/>
            </a:pPr>
            <a:r>
              <a:rPr lang="en-US" sz="1800" dirty="0">
                <a:solidFill>
                  <a:srgbClr val="17324D"/>
                </a:solidFill>
                <a:latin typeface="Hanken Grotesk" pitchFamily="34" charset="0"/>
                <a:ea typeface="Hanken Grotesk" pitchFamily="34" charset="-122"/>
                <a:cs typeface="Hanken Grotesk" pitchFamily="34" charset="-120"/>
              </a:rPr>
              <a:t>I can find the mean absolute deviation (MAD) to describe how spread out data is.</a:t>
            </a:r>
            <a:endParaRPr lang="en-US" sz="1800" dirty="0"/>
          </a:p>
        </p:txBody>
      </p:sp>
      <p:sp>
        <p:nvSpPr>
          <p:cNvPr id="22" name="Shape 20"/>
          <p:cNvSpPr/>
          <p:nvPr/>
        </p:nvSpPr>
        <p:spPr>
          <a:xfrm>
            <a:off x="411480" y="2788920"/>
            <a:ext cx="8412480" cy="1600200"/>
          </a:xfrm>
          <a:prstGeom prst="roundRect">
            <a:avLst>
              <a:gd name="adj" fmla="val 4571"/>
            </a:avLst>
          </a:prstGeom>
          <a:solidFill>
            <a:srgbClr val="FBEFD0"/>
          </a:solidFill>
          <a:ln w="12700">
            <a:solidFill>
              <a:srgbClr val="F2C15B"/>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594360" y="2953512"/>
            <a:ext cx="1920240" cy="310896"/>
          </a:xfrm>
          <a:prstGeom prst="rect">
            <a:avLst>
              <a:gd name="adj" fmla="val 50000"/>
            </a:avLst>
          </a:prstGeom>
          <a:solidFill>
            <a:srgbClr val="2E7D9A"/>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LANGUAGE OBJECTIVE</a:t>
            </a:r>
            <a:endParaRPr lang="en-US" sz="1000" dirty="0"/>
          </a:p>
        </p:txBody>
      </p:sp>
      <p:sp>
        <p:nvSpPr>
          <p:cNvPr id="24" name="Text 22"/>
          <p:cNvSpPr/>
          <p:nvPr/>
        </p:nvSpPr>
        <p:spPr>
          <a:xfrm>
            <a:off x="2651760" y="2953512"/>
            <a:ext cx="6035040" cy="310896"/>
          </a:xfrm>
          <a:prstGeom prst="rect">
            <a:avLst/>
          </a:prstGeom>
          <a:noFill/>
          <a:ln/>
        </p:spPr>
        <p:txBody>
          <a:bodyPr wrap="square" rtlCol="0" anchor="ctr"/>
          <a:lstStyle/>
          <a:p>
            <a:pPr indent="0" marL="0">
              <a:buNone/>
            </a:pPr>
            <a:r>
              <a:rPr lang="en-US" sz="1300" b="1" dirty="0">
                <a:solidFill>
                  <a:srgbClr val="2E7D9A"/>
                </a:solidFill>
                <a:latin typeface="Outfit" pitchFamily="34" charset="0"/>
                <a:ea typeface="Outfit" pitchFamily="34" charset="-122"/>
                <a:cs typeface="Outfit" pitchFamily="34" charset="-120"/>
              </a:rPr>
              <a:t>I can explain…  </a:t>
            </a:r>
            <a:pPr indent="0" marL="0">
              <a:buNone/>
            </a:pPr>
            <a:r>
              <a:rPr lang="en-US" sz="1100" i="1" dirty="0">
                <a:solidFill>
                  <a:srgbClr val="8A96A3"/>
                </a:solidFill>
                <a:latin typeface="Outfit" pitchFamily="34" charset="0"/>
                <a:ea typeface="Outfit" pitchFamily="34" charset="-122"/>
                <a:cs typeface="Outfit" pitchFamily="34" charset="-120"/>
              </a:rPr>
              <a:t>Puedo explicar…</a:t>
            </a:r>
            <a:endParaRPr lang="en-US" sz="1300" dirty="0"/>
          </a:p>
        </p:txBody>
      </p:sp>
      <p:sp>
        <p:nvSpPr>
          <p:cNvPr id="25" name="Text 23"/>
          <p:cNvSpPr/>
          <p:nvPr/>
        </p:nvSpPr>
        <p:spPr>
          <a:xfrm>
            <a:off x="640080" y="3355848"/>
            <a:ext cx="7955280" cy="914400"/>
          </a:xfrm>
          <a:prstGeom prst="rect">
            <a:avLst/>
          </a:prstGeom>
          <a:noFill/>
          <a:ln/>
        </p:spPr>
        <p:txBody>
          <a:bodyPr wrap="square" rtlCol="0" anchor="t"/>
          <a:lstStyle/>
          <a:p>
            <a:pPr indent="0" marL="0">
              <a:lnSpc>
                <a:spcPct val="105000"/>
              </a:lnSpc>
              <a:buNone/>
            </a:pPr>
            <a:r>
              <a:rPr lang="en-US" sz="1700" dirty="0">
                <a:solidFill>
                  <a:srgbClr val="17324D"/>
                </a:solidFill>
                <a:latin typeface="Hanken Grotesk" pitchFamily="34" charset="0"/>
                <a:ea typeface="Hanken Grotesk" pitchFamily="34" charset="-122"/>
                <a:cs typeface="Hanken Grotesk" pitchFamily="34" charset="-120"/>
              </a:rPr>
              <a:t>I can explain my work using the words mean absolute deviation, deviation, absolute value, and spread.</a:t>
            </a:r>
            <a:endParaRPr lang="en-US"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Launch / Comenta</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6.DS.6c</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3</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2E7D9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LAUNCH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Player A scored 18, 22, 20, 24, 16 and Player B scored 10, 30, 25, 12, 23. Both average 20. Which player would you count on to score close to 20 every night, and why?</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mean absolute deviation</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deviation</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spread</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consistent</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mean</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Explore / Comenta</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6.DS.6c</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4</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2E7D9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EXPLORE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To find the MAD for Player A (18, 22, 20, 24, 16, mean 20), why do we take the ABSOLUTE VALUE of each deviation before averaging?</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mean absolute deviation</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deviation</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absolute value</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spread</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mean</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Connect / Comenta</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6.DS.6c</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5</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2E7D9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CONNECT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Two keepers both allow a mean of 1.67 goals, but Keeper A's MAD is 0.67 and Keeper B's is 1.33. Which keeper should the coach start in the championship, and why?</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mean absolute deviation</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deviation</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spread</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consistent</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mean</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Reflect / Comenta</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6.DS.6c</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6</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2E7D9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REFLECT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For the data set 4, 8, 6, 10, 2 with a mean of 6, talk through the steps to find the MAD.</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mean absolute deviation</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deviation</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absolute value</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spread</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average</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Practice / Comenta</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6.DS.6c</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7</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2E7D9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PRACTICE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During practice on Mean Absolute Deviation, what strategy did you use when a problem felt tricky?</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Mean Absolute Deviation</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Deviation</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Absolute Value</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Spread</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Be Curious / Sé Curioso</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6.DS.6c</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8</a:t>
            </a:r>
            <a:endParaRPr lang="en-US" sz="800" dirty="0"/>
          </a:p>
        </p:txBody>
      </p:sp>
      <p:sp>
        <p:nvSpPr>
          <p:cNvPr id="17" name="Shape 15"/>
          <p:cNvSpPr/>
          <p:nvPr/>
        </p:nvSpPr>
        <p:spPr>
          <a:xfrm>
            <a:off x="411480" y="685800"/>
            <a:ext cx="416052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3716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VISUAL PROMPT</a:t>
            </a:r>
            <a:endParaRPr lang="en-US" sz="900" dirty="0"/>
          </a:p>
        </p:txBody>
      </p:sp>
      <p:sp>
        <p:nvSpPr>
          <p:cNvPr id="19" name="Text 17"/>
          <p:cNvSpPr/>
          <p:nvPr/>
        </p:nvSpPr>
        <p:spPr>
          <a:xfrm>
            <a:off x="594360" y="1207008"/>
            <a:ext cx="3794760" cy="274320"/>
          </a:xfrm>
          <a:prstGeom prst="rect">
            <a:avLst/>
          </a:prstGeom>
          <a:noFill/>
          <a:ln/>
        </p:spPr>
        <p:txBody>
          <a:bodyPr wrap="square" rtlCol="0" anchor="ctr"/>
          <a:lstStyle/>
          <a:p>
            <a:pPr indent="0" marL="0">
              <a:buNone/>
            </a:pPr>
            <a:r>
              <a:rPr lang="en-US" sz="1100" b="1" dirty="0">
                <a:solidFill>
                  <a:srgbClr val="17324D"/>
                </a:solidFill>
                <a:latin typeface="Outfit" pitchFamily="34" charset="0"/>
                <a:ea typeface="Outfit" pitchFamily="34" charset="-122"/>
                <a:cs typeface="Outfit" pitchFamily="34" charset="-120"/>
              </a:rPr>
              <a:t>Player Consistency Report</a:t>
            </a:r>
            <a:endParaRPr lang="en-US" sz="1100" dirty="0"/>
          </a:p>
        </p:txBody>
      </p:sp>
      <p:sp>
        <p:nvSpPr>
          <p:cNvPr id="20" name="Text 18"/>
          <p:cNvSpPr/>
          <p:nvPr/>
        </p:nvSpPr>
        <p:spPr>
          <a:xfrm>
            <a:off x="594360" y="1508760"/>
            <a:ext cx="3794760" cy="1554480"/>
          </a:xfrm>
          <a:prstGeom prst="rect">
            <a:avLst/>
          </a:prstGeom>
          <a:noFill/>
          <a:ln/>
        </p:spPr>
        <p:txBody>
          <a:bodyPr wrap="square" rtlCol="0" anchor="t"/>
          <a:lstStyle/>
          <a:p>
            <a:pPr indent="0" marL="0">
              <a:buNone/>
            </a:pPr>
            <a:r>
              <a:rPr lang="en-US" sz="1150" dirty="0">
                <a:solidFill>
                  <a:srgbClr val="24323F"/>
                </a:solidFill>
                <a:latin typeface="Hanken Grotesk" pitchFamily="34" charset="0"/>
                <a:ea typeface="Hanken Grotesk" pitchFamily="34" charset="-122"/>
                <a:cs typeface="Hanken Grotesk" pitchFamily="34" charset="-120"/>
              </a:rPr>
              <a:t>Coach wants to know which basketball player is more consistent: Player A scored 18, 22, 20, 24, 16 points in the last 5 games. Player B scored 10, 30, 25, 12, 23 points. Both players average 20 points per game. Which player would you count on to score close to 20 every night?</a:t>
            </a:r>
            <a:endParaRPr lang="en-US" sz="1150" dirty="0"/>
          </a:p>
        </p:txBody>
      </p:sp>
      <p:sp>
        <p:nvSpPr>
          <p:cNvPr id="21" name="Text 19"/>
          <p:cNvSpPr/>
          <p:nvPr/>
        </p:nvSpPr>
        <p:spPr>
          <a:xfrm>
            <a:off x="594360" y="3154680"/>
            <a:ext cx="365760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first idea:</a:t>
            </a:r>
            <a:endParaRPr lang="en-US" sz="900" dirty="0"/>
          </a:p>
        </p:txBody>
      </p:sp>
      <p:sp>
        <p:nvSpPr>
          <p:cNvPr id="22" name="Shape 20"/>
          <p:cNvSpPr/>
          <p:nvPr/>
        </p:nvSpPr>
        <p:spPr>
          <a:xfrm>
            <a:off x="594360" y="3566160"/>
            <a:ext cx="3794760" cy="0"/>
          </a:xfrm>
          <a:prstGeom prst="line">
            <a:avLst/>
          </a:prstGeom>
          <a:noFill/>
          <a:ln w="9525">
            <a:solidFill>
              <a:srgbClr val="C7CDD2"/>
            </a:solidFill>
            <a:prstDash val="dash"/>
          </a:ln>
        </p:spPr>
      </p:sp>
      <p:sp>
        <p:nvSpPr>
          <p:cNvPr id="23" name="Shape 21"/>
          <p:cNvSpPr/>
          <p:nvPr/>
        </p:nvSpPr>
        <p:spPr>
          <a:xfrm>
            <a:off x="594360" y="3886200"/>
            <a:ext cx="3794760" cy="0"/>
          </a:xfrm>
          <a:prstGeom prst="line">
            <a:avLst/>
          </a:prstGeom>
          <a:noFill/>
          <a:ln w="9525">
            <a:solidFill>
              <a:srgbClr val="C7CDD2"/>
            </a:solidFill>
            <a:prstDash val="dash"/>
          </a:ln>
        </p:spPr>
      </p:sp>
      <p:sp>
        <p:nvSpPr>
          <p:cNvPr id="24" name="Shape 22"/>
          <p:cNvSpPr/>
          <p:nvPr/>
        </p:nvSpPr>
        <p:spPr>
          <a:xfrm>
            <a:off x="594360" y="4206240"/>
            <a:ext cx="3794760" cy="0"/>
          </a:xfrm>
          <a:prstGeom prst="line">
            <a:avLst/>
          </a:prstGeom>
          <a:noFill/>
          <a:ln w="9525">
            <a:solidFill>
              <a:srgbClr val="C7CDD2"/>
            </a:solidFill>
            <a:prstDash val="dash"/>
          </a:ln>
        </p:spPr>
      </p:sp>
      <p:sp>
        <p:nvSpPr>
          <p:cNvPr id="25" name="Shape 23"/>
          <p:cNvSpPr/>
          <p:nvPr/>
        </p:nvSpPr>
        <p:spPr>
          <a:xfrm>
            <a:off x="4709160" y="685800"/>
            <a:ext cx="4114800" cy="1920240"/>
          </a:xfrm>
          <a:prstGeom prst="roundRect">
            <a:avLst>
              <a:gd name="adj" fmla="val 381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6" name="Text 24"/>
          <p:cNvSpPr/>
          <p:nvPr/>
        </p:nvSpPr>
        <p:spPr>
          <a:xfrm>
            <a:off x="4709160" y="685800"/>
            <a:ext cx="411480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I Notice…</a:t>
            </a:r>
            <a:endParaRPr lang="en-US" sz="1000" dirty="0"/>
          </a:p>
        </p:txBody>
      </p:sp>
      <p:sp>
        <p:nvSpPr>
          <p:cNvPr id="27" name="Text 25"/>
          <p:cNvSpPr/>
          <p:nvPr/>
        </p:nvSpPr>
        <p:spPr>
          <a:xfrm>
            <a:off x="4892040" y="1051560"/>
            <a:ext cx="3749040" cy="1463040"/>
          </a:xfrm>
          <a:prstGeom prst="rect">
            <a:avLst/>
          </a:prstGeom>
          <a:noFill/>
          <a:ln/>
        </p:spPr>
        <p:txBody>
          <a:bodyPr wrap="square" rtlCol="0" anchor="t"/>
          <a:lstStyle/>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Both players have the same mean. Looking at the listed scores, what is different about them?</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Using the dot plot of Player A's scores and the scores listed for Player B in the story, which player's scores stay closer to 20?</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Which player has the biggest single-game difference from 20?</a:t>
            </a:r>
            <a:endParaRPr lang="en-US" sz="1000" dirty="0"/>
          </a:p>
        </p:txBody>
      </p:sp>
      <p:sp>
        <p:nvSpPr>
          <p:cNvPr id="28" name="Shape 26"/>
          <p:cNvSpPr/>
          <p:nvPr/>
        </p:nvSpPr>
        <p:spPr>
          <a:xfrm>
            <a:off x="4709160" y="2743200"/>
            <a:ext cx="4114800" cy="1965960"/>
          </a:xfrm>
          <a:prstGeom prst="roundRect">
            <a:avLst>
              <a:gd name="adj" fmla="val 3721"/>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4709160" y="2743200"/>
            <a:ext cx="411480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I Wonder…</a:t>
            </a:r>
            <a:endParaRPr lang="en-US" sz="1000" dirty="0"/>
          </a:p>
        </p:txBody>
      </p:sp>
      <p:sp>
        <p:nvSpPr>
          <p:cNvPr id="30" name="Text 28"/>
          <p:cNvSpPr/>
          <p:nvPr/>
        </p:nvSpPr>
        <p:spPr>
          <a:xfrm>
            <a:off x="4892040" y="3108960"/>
            <a:ext cx="3749040" cy="1508760"/>
          </a:xfrm>
          <a:prstGeom prst="rect">
            <a:avLst/>
          </a:prstGeom>
          <a:noFill/>
          <a:ln/>
        </p:spPr>
        <p:txBody>
          <a:bodyPr wrap="square" rtlCol="0" anchor="t"/>
          <a:lstStyle/>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How can we measure how spread out each player's scores are?</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Is there a number that tells us which player is more consistent?</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Vocabulary / Vocabulario</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6.DS.6c</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9</a:t>
            </a:r>
            <a:endParaRPr lang="en-US" sz="800" dirty="0"/>
          </a:p>
        </p:txBody>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411480" y="685800"/>
          <a:ext cx="8412480" cy="914400"/>
        </p:xfrm>
        <a:graphic>
          <a:graphicData uri="http://schemas.openxmlformats.org/drawingml/2006/table">
            <a:tbl>
              <a:tblPr/>
              <a:tblGrid>
                <a:gridCol w="2103120"/>
                <a:gridCol w="4114800"/>
                <a:gridCol w="2194560"/>
              </a:tblGrid>
              <a:tr h="457200">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Term / Término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Meaning / Significado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Example / Ejemplo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Mean Absolute Deviation</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Desviación media absoluta</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The average distance of each number from the mean.</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La distancia promedio de cada número a la media.</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Data: 8, 10, 12. Mean = 10. Distances from mean: 2, 0, 2. MAD = (2+0+2) ÷ 3 = 1.33</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Deviation</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Desviación</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How far a number is from the mean.</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Qué tan lejos está un número de la media.</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If mean = 20 and value = 17, deviation = 17 − 20 = −3 (3 below the mean)</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Absolute Value</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Valor absoluto</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How far a number is from zero. It is always positive.</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Qué tan lejos está un número de cero. Siempre es positivo.</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|−3| = 3 and |3| = 3 — both are 3 units from zero</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Spread</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Dispersión</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How far apart the numbers are.</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Qué tan separados están los números.</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Low spread: 8, 9, 10, 11 (close together). High spread: 2, 9, 10, 25 (far apart)</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Data distribution</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Distribución de datos</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How the data looks: where it sits and how spread out it is.</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Cómo se ven los datos: dónde están y qué tan separados están.</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A set clustered tightly around the mean has low MAD; a set spread far from the mean has high MAD</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bl>
          </a:graphicData>
        </a:graphic>
      </p:graphicFrame>
      <p:sp>
        <p:nvSpPr>
          <p:cNvPr id="18" name="Text 15"/>
          <p:cNvSpPr/>
          <p:nvPr/>
        </p:nvSpPr>
        <p:spPr>
          <a:xfrm>
            <a:off x="411480" y="3520440"/>
            <a:ext cx="8412480" cy="237744"/>
          </a:xfrm>
          <a:prstGeom prst="rect">
            <a:avLst/>
          </a:prstGeom>
          <a:noFill/>
          <a:ln/>
        </p:spPr>
        <p:txBody>
          <a:bodyPr wrap="square" rtlCol="0" anchor="ctr"/>
          <a:lstStyle/>
          <a:p>
            <a:pPr indent="0" marL="0">
              <a:buNone/>
            </a:pPr>
            <a:r>
              <a:rPr lang="en-US" sz="950" b="1" dirty="0">
                <a:solidFill>
                  <a:srgbClr val="17324D"/>
                </a:solidFill>
                <a:latin typeface="Outfit" pitchFamily="34" charset="0"/>
                <a:ea typeface="Outfit" pitchFamily="34" charset="-122"/>
                <a:cs typeface="Outfit" pitchFamily="34" charset="-120"/>
              </a:rPr>
              <a:t>Absolute Value — example vs. non-example:</a:t>
            </a:r>
            <a:endParaRPr lang="en-US" sz="950" dirty="0"/>
          </a:p>
        </p:txBody>
      </p:sp>
      <p:sp>
        <p:nvSpPr>
          <p:cNvPr id="19" name="Shape 16"/>
          <p:cNvSpPr/>
          <p:nvPr/>
        </p:nvSpPr>
        <p:spPr>
          <a:xfrm>
            <a:off x="411480" y="3813048"/>
            <a:ext cx="4114800" cy="457200"/>
          </a:xfrm>
          <a:prstGeom prst="roundRect">
            <a:avLst>
              <a:gd name="adj" fmla="val 10000"/>
            </a:avLst>
          </a:prstGeom>
          <a:solidFill>
            <a:srgbClr val="E7F6F4"/>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0" name="Text 17"/>
          <p:cNvSpPr/>
          <p:nvPr/>
        </p:nvSpPr>
        <p:spPr>
          <a:xfrm>
            <a:off x="521208" y="3813048"/>
            <a:ext cx="3895344" cy="457200"/>
          </a:xfrm>
          <a:prstGeom prst="rect">
            <a:avLst/>
          </a:prstGeom>
          <a:noFill/>
          <a:ln/>
        </p:spPr>
        <p:txBody>
          <a:bodyPr wrap="square" rtlCol="0" anchor="ctr"/>
          <a:lstStyle/>
          <a:p>
            <a:pPr indent="0" marL="0">
              <a:buNone/>
            </a:pPr>
            <a:r>
              <a:rPr lang="en-US" sz="900" b="1" dirty="0">
                <a:solidFill>
                  <a:srgbClr val="1FA6A2"/>
                </a:solidFill>
                <a:latin typeface="Hanken Grotesk" pitchFamily="34" charset="0"/>
                <a:ea typeface="Hanken Grotesk" pitchFamily="34" charset="-122"/>
                <a:cs typeface="Hanken Grotesk" pitchFamily="34" charset="-120"/>
              </a:rPr>
              <a:t>✓ </a:t>
            </a:r>
            <a:pPr indent="0" marL="0">
              <a:buNone/>
            </a:pPr>
            <a:r>
              <a:rPr lang="en-US" sz="900" b="1" dirty="0">
                <a:solidFill>
                  <a:srgbClr val="17324D"/>
                </a:solidFill>
                <a:latin typeface="Hanken Grotesk" pitchFamily="34" charset="0"/>
                <a:ea typeface="Hanken Grotesk" pitchFamily="34" charset="-122"/>
                <a:cs typeface="Hanken Grotesk" pitchFamily="34" charset="-120"/>
              </a:rPr>
              <a:t>The absolute value of −4 is 4  </a:t>
            </a:r>
            <a:pPr indent="0" marL="0">
              <a:buNone/>
            </a:pPr>
            <a:r>
              <a:rPr lang="en-US" sz="800" dirty="0">
                <a:solidFill>
                  <a:srgbClr val="24323F"/>
                </a:solidFill>
                <a:latin typeface="Hanken Grotesk" pitchFamily="34" charset="0"/>
                <a:ea typeface="Hanken Grotesk" pitchFamily="34" charset="-122"/>
                <a:cs typeface="Hanken Grotesk" pitchFamily="34" charset="-120"/>
              </a:rPr>
              <a:t>−4 is 4 units from zero.</a:t>
            </a:r>
            <a:endParaRPr lang="en-US" sz="900" dirty="0"/>
          </a:p>
        </p:txBody>
      </p:sp>
      <p:sp>
        <p:nvSpPr>
          <p:cNvPr id="21" name="Shape 18"/>
          <p:cNvSpPr/>
          <p:nvPr/>
        </p:nvSpPr>
        <p:spPr>
          <a:xfrm>
            <a:off x="4663440" y="3813048"/>
            <a:ext cx="4114800" cy="457200"/>
          </a:xfrm>
          <a:prstGeom prst="roundRect">
            <a:avLst>
              <a:gd name="adj" fmla="val 10000"/>
            </a:avLst>
          </a:prstGeom>
          <a:solidFill>
            <a:srgbClr val="FDECEA"/>
          </a:solidFill>
          <a:ln w="12700">
            <a:solidFill>
              <a:srgbClr val="E2A39B"/>
            </a:solidFill>
            <a:prstDash val="solid"/>
          </a:ln>
          <a:effectLst>
            <a:outerShdw sx="100000" sy="100000" kx="0" ky="0" algn="bl" rotWithShape="0" blurRad="50800" dist="12700" dir="5400000">
              <a:srgbClr val="1C2E42">
                <a:alpha val="10000"/>
              </a:srgbClr>
            </a:outerShdw>
          </a:effectLst>
        </p:spPr>
      </p:sp>
      <p:sp>
        <p:nvSpPr>
          <p:cNvPr id="22" name="Text 19"/>
          <p:cNvSpPr/>
          <p:nvPr/>
        </p:nvSpPr>
        <p:spPr>
          <a:xfrm>
            <a:off x="4773168" y="3813048"/>
            <a:ext cx="3895344" cy="457200"/>
          </a:xfrm>
          <a:prstGeom prst="rect">
            <a:avLst/>
          </a:prstGeom>
          <a:noFill/>
          <a:ln/>
        </p:spPr>
        <p:txBody>
          <a:bodyPr wrap="square" rtlCol="0" anchor="ctr"/>
          <a:lstStyle/>
          <a:p>
            <a:pPr indent="0" marL="0">
              <a:buNone/>
            </a:pPr>
            <a:r>
              <a:rPr lang="en-US" sz="900" b="1" dirty="0">
                <a:solidFill>
                  <a:srgbClr val="C0392B"/>
                </a:solidFill>
                <a:latin typeface="Hanken Grotesk" pitchFamily="34" charset="0"/>
                <a:ea typeface="Hanken Grotesk" pitchFamily="34" charset="-122"/>
                <a:cs typeface="Hanken Grotesk" pitchFamily="34" charset="-120"/>
              </a:rPr>
              <a:t>✗ </a:t>
            </a:r>
            <a:pPr indent="0" marL="0">
              <a:buNone/>
            </a:pPr>
            <a:r>
              <a:rPr lang="en-US" sz="900" b="1" dirty="0">
                <a:solidFill>
                  <a:srgbClr val="17324D"/>
                </a:solidFill>
                <a:latin typeface="Hanken Grotesk" pitchFamily="34" charset="0"/>
                <a:ea typeface="Hanken Grotesk" pitchFamily="34" charset="-122"/>
                <a:cs typeface="Hanken Grotesk" pitchFamily="34" charset="-120"/>
              </a:rPr>
              <a:t>The absolute value of −4 is −4  </a:t>
            </a:r>
            <a:pPr indent="0" marL="0">
              <a:buNone/>
            </a:pPr>
            <a:r>
              <a:rPr lang="en-US" sz="800" dirty="0">
                <a:solidFill>
                  <a:srgbClr val="24323F"/>
                </a:solidFill>
                <a:latin typeface="Hanken Grotesk" pitchFamily="34" charset="0"/>
                <a:ea typeface="Hanken Grotesk" pitchFamily="34" charset="-122"/>
                <a:cs typeface="Hanken Grotesk" pitchFamily="34" charset="-120"/>
              </a:rPr>
              <a:t>Absolute value is never negative.</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Neft Teacher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8-3: Mean Absolute Deviation</dc:title>
  <dc:subject>6.DS.6c</dc:subject>
  <dc:creator>Neft Teacher</dc:creator>
  <cp:lastModifiedBy>Neft Teacher</cp:lastModifiedBy>
  <cp:revision>1</cp:revision>
  <dcterms:created xsi:type="dcterms:W3CDTF">2026-07-07T15:54:07Z</dcterms:created>
  <dcterms:modified xsi:type="dcterms:W3CDTF">2026-07-07T15:54:07Z</dcterms:modified>
</cp:coreProperties>
</file>