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 — To find cost per pound, divide price by pounds: $8.75 ÷ 5 = $1.75 per lb, $5.10 ÷ 3 = $1.70 per lb. Deal 2 ($1.70/lb) is still the better buy — but the correct unit rates are dollars per pound, not pounds per dollar.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7324D"/>
          </a:solidFill>
          <a:ln/>
        </p:spPr>
      </p:sp>
      <p:sp>
        <p:nvSpPr>
          <p:cNvPr id="3" name="Shape 1"/>
          <p:cNvSpPr/>
          <p:nvPr/>
        </p:nvSpPr>
        <p:spPr>
          <a:xfrm>
            <a:off x="2651760" y="-640080"/>
            <a:ext cx="2011680" cy="2011680"/>
          </a:xfrm>
          <a:prstGeom prst="ellipse">
            <a:avLst/>
          </a:prstGeom>
          <a:solidFill>
            <a:srgbClr val="B0883B">
              <a:alpha val="35000"/>
            </a:srgbClr>
          </a:solidFill>
          <a:ln/>
        </p:spPr>
      </p:sp>
      <p:sp>
        <p:nvSpPr>
          <p:cNvPr id="4" name="Text 2"/>
          <p:cNvSpPr/>
          <p:nvPr/>
        </p:nvSpPr>
        <p:spPr>
          <a:xfrm>
            <a:off x="411480" y="365760"/>
            <a:ext cx="3017520" cy="274320"/>
          </a:xfrm>
          <a:prstGeom prst="rect">
            <a:avLst/>
          </a:prstGeom>
          <a:noFill/>
          <a:ln/>
        </p:spPr>
        <p:txBody>
          <a:bodyPr wrap="square" rtlCol="0" anchor="ctr"/>
          <a:lstStyle/>
          <a:p>
            <a:pPr indent="0" marL="0">
              <a:buNone/>
            </a:pPr>
            <a:r>
              <a:rPr lang="en-US" sz="1100" b="1" spc="200" kern="0" dirty="0">
                <a:solidFill>
                  <a:srgbClr val="BFE6E2"/>
                </a:solidFill>
                <a:latin typeface="Outfit" pitchFamily="34" charset="0"/>
                <a:ea typeface="Outfit" pitchFamily="34" charset="-122"/>
                <a:cs typeface="Outfit" pitchFamily="34" charset="-120"/>
              </a:rPr>
              <a:t>NEFT TEACHER</a:t>
            </a:r>
            <a:endParaRPr lang="en-US" sz="1100" dirty="0"/>
          </a:p>
        </p:txBody>
      </p:sp>
      <p:sp>
        <p:nvSpPr>
          <p:cNvPr id="5" name="Text 3"/>
          <p:cNvSpPr/>
          <p:nvPr/>
        </p:nvSpPr>
        <p:spPr>
          <a:xfrm>
            <a:off x="411480" y="777240"/>
            <a:ext cx="1371600" cy="822960"/>
          </a:xfrm>
          <a:prstGeom prst="rect">
            <a:avLst/>
          </a:prstGeom>
          <a:noFill/>
          <a:ln/>
        </p:spPr>
        <p:txBody>
          <a:bodyPr wrap="square" rtlCol="0" anchor="ctr"/>
          <a:lstStyle/>
          <a:p>
            <a:pPr indent="0" marL="0">
              <a:buNone/>
            </a:pPr>
            <a:r>
              <a:rPr lang="en-US" sz="4400" dirty="0">
                <a:solidFill>
                  <a:srgbClr val="000000"/>
                </a:solidFill>
              </a:rPr>
              <a:t>🕹️</a:t>
            </a:r>
            <a:endParaRPr lang="en-US" sz="4400" dirty="0"/>
          </a:p>
        </p:txBody>
      </p:sp>
      <p:sp>
        <p:nvSpPr>
          <p:cNvPr id="6" name="Text 4"/>
          <p:cNvSpPr/>
          <p:nvPr/>
        </p:nvSpPr>
        <p:spPr>
          <a:xfrm>
            <a:off x="411480" y="1783080"/>
            <a:ext cx="3017520" cy="1554480"/>
          </a:xfrm>
          <a:prstGeom prst="rect">
            <a:avLst/>
          </a:prstGeom>
          <a:noFill/>
          <a:ln/>
        </p:spPr>
        <p:txBody>
          <a:bodyPr wrap="square" rtlCol="0" anchor="t"/>
          <a:lstStyle/>
          <a:p>
            <a:pPr indent="0" marL="0">
              <a:lnSpc>
                <a:spcPct val="95000"/>
              </a:lnSpc>
              <a:buNone/>
            </a:pPr>
            <a:r>
              <a:rPr lang="en-US" sz="3000" b="1" dirty="0">
                <a:solidFill>
                  <a:srgbClr val="FFFFFF"/>
                </a:solidFill>
                <a:latin typeface="Outfit" pitchFamily="34" charset="0"/>
                <a:ea typeface="Outfit" pitchFamily="34" charset="-122"/>
                <a:cs typeface="Outfit" pitchFamily="34" charset="-120"/>
              </a:rPr>
              <a:t>Solve Problems with Unit Rates</a:t>
            </a:r>
            <a:endParaRPr lang="en-US" sz="3000" dirty="0"/>
          </a:p>
        </p:txBody>
      </p:sp>
      <p:sp>
        <p:nvSpPr>
          <p:cNvPr id="7" name="Text 5"/>
          <p:cNvSpPr/>
          <p:nvPr/>
        </p:nvSpPr>
        <p:spPr>
          <a:xfrm>
            <a:off x="411480" y="4160520"/>
            <a:ext cx="1188720" cy="310896"/>
          </a:xfrm>
          <a:prstGeom prst="rect">
            <a:avLst>
              <a:gd name="adj" fmla="val 50000"/>
            </a:avLst>
          </a:prstGeom>
          <a:solidFill>
            <a:srgbClr val="B0883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6.AT.2</a:t>
            </a:r>
            <a:endParaRPr lang="en-US" sz="1000" dirty="0"/>
          </a:p>
        </p:txBody>
      </p:sp>
      <p:sp>
        <p:nvSpPr>
          <p:cNvPr id="8" name="Text 6"/>
          <p:cNvSpPr/>
          <p:nvPr/>
        </p:nvSpPr>
        <p:spPr>
          <a:xfrm>
            <a:off x="1691640" y="4160520"/>
            <a:ext cx="1920240" cy="310896"/>
          </a:xfrm>
          <a:prstGeom prst="rect">
            <a:avLst/>
          </a:prstGeom>
          <a:noFill/>
          <a:ln/>
        </p:spPr>
        <p:txBody>
          <a:bodyPr wrap="square" rtlCol="0" anchor="ctr"/>
          <a:lstStyle/>
          <a:p>
            <a:pPr indent="0" marL="0">
              <a:buNone/>
            </a:pPr>
            <a:r>
              <a:rPr lang="en-US" sz="1000" dirty="0">
                <a:solidFill>
                  <a:srgbClr val="BFE6E2"/>
                </a:solidFill>
                <a:latin typeface="Hanken Grotesk" pitchFamily="34" charset="0"/>
                <a:ea typeface="Hanken Grotesk" pitchFamily="34" charset="-122"/>
                <a:cs typeface="Hanken Grotesk" pitchFamily="34" charset="-120"/>
              </a:rPr>
              <a:t>Unit 4  ·  Lesson 4-7</a:t>
            </a:r>
            <a:endParaRPr lang="en-US" sz="1000" dirty="0"/>
          </a:p>
        </p:txBody>
      </p:sp>
      <p:sp>
        <p:nvSpPr>
          <p:cNvPr id="9" name="Shape 7"/>
          <p:cNvSpPr/>
          <p:nvPr/>
        </p:nvSpPr>
        <p:spPr>
          <a:xfrm>
            <a:off x="4023360" y="411480"/>
            <a:ext cx="4800600" cy="1417320"/>
          </a:xfrm>
          <a:prstGeom prst="roundRect">
            <a:avLst>
              <a:gd name="adj" fmla="val 516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0" name="Text 8"/>
          <p:cNvSpPr/>
          <p:nvPr/>
        </p:nvSpPr>
        <p:spPr>
          <a:xfrm>
            <a:off x="4251960" y="548640"/>
            <a:ext cx="4389120" cy="365760"/>
          </a:xfrm>
          <a:prstGeom prst="rect">
            <a:avLst/>
          </a:prstGeom>
          <a:noFill/>
          <a:ln/>
        </p:spPr>
        <p:txBody>
          <a:bodyPr wrap="square" rtlCol="0" anchor="ctr"/>
          <a:lstStyle/>
          <a:p>
            <a:pPr indent="0" marL="0">
              <a:buNone/>
            </a:pPr>
            <a:r>
              <a:rPr lang="en-US" sz="1600" b="1" dirty="0">
                <a:solidFill>
                  <a:srgbClr val="17324D"/>
                </a:solidFill>
                <a:latin typeface="Outfit" pitchFamily="34" charset="0"/>
                <a:ea typeface="Outfit" pitchFamily="34" charset="-122"/>
                <a:cs typeface="Outfit" pitchFamily="34" charset="-120"/>
              </a:rPr>
              <a:t>My Math Notebook</a:t>
            </a:r>
            <a:endParaRPr lang="en-US" sz="1600" dirty="0"/>
          </a:p>
        </p:txBody>
      </p:sp>
      <p:sp>
        <p:nvSpPr>
          <p:cNvPr id="11" name="Text 9"/>
          <p:cNvSpPr/>
          <p:nvPr/>
        </p:nvSpPr>
        <p:spPr>
          <a:xfrm>
            <a:off x="4251960" y="1024128"/>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Name:</a:t>
            </a:r>
            <a:endParaRPr lang="en-US" sz="1000" dirty="0"/>
          </a:p>
        </p:txBody>
      </p:sp>
      <p:sp>
        <p:nvSpPr>
          <p:cNvPr id="12" name="Shape 10"/>
          <p:cNvSpPr/>
          <p:nvPr/>
        </p:nvSpPr>
        <p:spPr>
          <a:xfrm>
            <a:off x="4983480" y="1207008"/>
            <a:ext cx="3566160" cy="0"/>
          </a:xfrm>
          <a:prstGeom prst="line">
            <a:avLst/>
          </a:prstGeom>
          <a:noFill/>
          <a:ln w="9525">
            <a:solidFill>
              <a:srgbClr val="C7CDD2"/>
            </a:solidFill>
            <a:prstDash val="solid"/>
          </a:ln>
        </p:spPr>
      </p:sp>
      <p:sp>
        <p:nvSpPr>
          <p:cNvPr id="13" name="Text 11"/>
          <p:cNvSpPr/>
          <p:nvPr/>
        </p:nvSpPr>
        <p:spPr>
          <a:xfrm>
            <a:off x="4251960" y="1280160"/>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Date:</a:t>
            </a:r>
            <a:endParaRPr lang="en-US" sz="1000" dirty="0"/>
          </a:p>
        </p:txBody>
      </p:sp>
      <p:sp>
        <p:nvSpPr>
          <p:cNvPr id="14" name="Shape 12"/>
          <p:cNvSpPr/>
          <p:nvPr/>
        </p:nvSpPr>
        <p:spPr>
          <a:xfrm>
            <a:off x="4983480" y="1463040"/>
            <a:ext cx="3566160" cy="0"/>
          </a:xfrm>
          <a:prstGeom prst="line">
            <a:avLst/>
          </a:prstGeom>
          <a:noFill/>
          <a:ln w="9525">
            <a:solidFill>
              <a:srgbClr val="C7CDD2"/>
            </a:solidFill>
            <a:prstDash val="solid"/>
          </a:ln>
        </p:spPr>
      </p:sp>
      <p:sp>
        <p:nvSpPr>
          <p:cNvPr id="15" name="Text 13"/>
          <p:cNvSpPr/>
          <p:nvPr/>
        </p:nvSpPr>
        <p:spPr>
          <a:xfrm>
            <a:off x="4251960" y="1536192"/>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Period:</a:t>
            </a:r>
            <a:endParaRPr lang="en-US" sz="1000" dirty="0"/>
          </a:p>
        </p:txBody>
      </p:sp>
      <p:sp>
        <p:nvSpPr>
          <p:cNvPr id="16" name="Shape 14"/>
          <p:cNvSpPr/>
          <p:nvPr/>
        </p:nvSpPr>
        <p:spPr>
          <a:xfrm>
            <a:off x="4983480" y="1719072"/>
            <a:ext cx="3566160" cy="0"/>
          </a:xfrm>
          <a:prstGeom prst="line">
            <a:avLst/>
          </a:prstGeom>
          <a:noFill/>
          <a:ln w="9525">
            <a:solidFill>
              <a:srgbClr val="C7CDD2"/>
            </a:solidFill>
            <a:prstDash val="solid"/>
          </a:ln>
        </p:spPr>
      </p:sp>
      <p:sp>
        <p:nvSpPr>
          <p:cNvPr id="17" name="Shape 15"/>
          <p:cNvSpPr/>
          <p:nvPr/>
        </p:nvSpPr>
        <p:spPr>
          <a:xfrm>
            <a:off x="4023360" y="2011680"/>
            <a:ext cx="4800600" cy="1143000"/>
          </a:xfrm>
          <a:prstGeom prst="roundRect">
            <a:avLst>
              <a:gd name="adj" fmla="val 6400"/>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206240" y="2103120"/>
            <a:ext cx="4434840" cy="274320"/>
          </a:xfrm>
          <a:prstGeom prst="rect">
            <a:avLst/>
          </a:prstGeom>
          <a:noFill/>
          <a:ln/>
        </p:spPr>
        <p:txBody>
          <a:bodyPr wrap="square" rtlCol="0" anchor="ctr"/>
          <a:lstStyle/>
          <a:p>
            <a:pPr indent="0" marL="0">
              <a:buNone/>
            </a:pPr>
            <a:r>
              <a:rPr lang="en-US" sz="1100" b="1" dirty="0">
                <a:solidFill>
                  <a:srgbClr val="B0883B"/>
                </a:solidFill>
                <a:latin typeface="Outfit" pitchFamily="34" charset="0"/>
                <a:ea typeface="Outfit" pitchFamily="34" charset="-122"/>
                <a:cs typeface="Outfit" pitchFamily="34" charset="-120"/>
              </a:rPr>
              <a:t>I CAN…  </a:t>
            </a:r>
            <a:pPr indent="0" marL="0">
              <a:buNone/>
            </a:pPr>
            <a:r>
              <a:rPr lang="en-US" sz="900" i="1" dirty="0">
                <a:solidFill>
                  <a:srgbClr val="8A96A3"/>
                </a:solidFill>
                <a:latin typeface="Outfit" pitchFamily="34" charset="0"/>
                <a:ea typeface="Outfit" pitchFamily="34" charset="-122"/>
                <a:cs typeface="Outfit" pitchFamily="34" charset="-120"/>
              </a:rPr>
              <a:t>/ Yo puedo…</a:t>
            </a:r>
            <a:endParaRPr lang="en-US" sz="1100" dirty="0"/>
          </a:p>
        </p:txBody>
      </p:sp>
      <p:sp>
        <p:nvSpPr>
          <p:cNvPr id="19" name="Text 17"/>
          <p:cNvSpPr/>
          <p:nvPr/>
        </p:nvSpPr>
        <p:spPr>
          <a:xfrm>
            <a:off x="4206240" y="2395728"/>
            <a:ext cx="4434840" cy="713232"/>
          </a:xfrm>
          <a:prstGeom prst="rect">
            <a:avLst/>
          </a:prstGeom>
          <a:noFill/>
          <a:ln/>
        </p:spPr>
        <p:txBody>
          <a:bodyPr wrap="square" rtlCol="0" anchor="t"/>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I can solve real-world problems by using unit rates to compare options.</a:t>
            </a:r>
            <a:endParaRPr lang="en-US" sz="1100" dirty="0"/>
          </a:p>
        </p:txBody>
      </p:sp>
      <p:sp>
        <p:nvSpPr>
          <p:cNvPr id="20" name="Shape 18"/>
          <p:cNvSpPr/>
          <p:nvPr/>
        </p:nvSpPr>
        <p:spPr>
          <a:xfrm>
            <a:off x="4023360" y="3291840"/>
            <a:ext cx="4800600" cy="1280160"/>
          </a:xfrm>
          <a:prstGeom prst="roundRect">
            <a:avLst>
              <a:gd name="adj" fmla="val 5714"/>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1" name="Text 19"/>
          <p:cNvSpPr/>
          <p:nvPr/>
        </p:nvSpPr>
        <p:spPr>
          <a:xfrm>
            <a:off x="4206240" y="3383280"/>
            <a:ext cx="4434840" cy="274320"/>
          </a:xfrm>
          <a:prstGeom prst="rect">
            <a:avLst/>
          </a:prstGeom>
          <a:noFill/>
          <a:ln/>
        </p:spPr>
        <p:txBody>
          <a:bodyPr wrap="square" rtlCol="0" anchor="ctr"/>
          <a:lstStyle/>
          <a:p>
            <a:pPr indent="0" marL="0">
              <a:buNone/>
            </a:pPr>
            <a:r>
              <a:rPr lang="en-US" sz="1100" b="1" dirty="0">
                <a:solidFill>
                  <a:srgbClr val="B0883B"/>
                </a:solidFill>
                <a:latin typeface="Outfit" pitchFamily="34" charset="0"/>
                <a:ea typeface="Outfit" pitchFamily="34" charset="-122"/>
                <a:cs typeface="Outfit" pitchFamily="34" charset="-120"/>
              </a:rPr>
              <a:t>I WILL EXPLAIN…  </a:t>
            </a:r>
            <a:pPr indent="0" marL="0">
              <a:buNone/>
            </a:pPr>
            <a:r>
              <a:rPr lang="en-US" sz="900" i="1" dirty="0">
                <a:solidFill>
                  <a:srgbClr val="8A96A3"/>
                </a:solidFill>
                <a:latin typeface="Outfit" pitchFamily="34" charset="0"/>
                <a:ea typeface="Outfit" pitchFamily="34" charset="-122"/>
                <a:cs typeface="Outfit" pitchFamily="34" charset="-120"/>
              </a:rPr>
              <a:t>/ Objetivo de lenguaje</a:t>
            </a:r>
            <a:endParaRPr lang="en-US" sz="1100" dirty="0"/>
          </a:p>
        </p:txBody>
      </p:sp>
      <p:sp>
        <p:nvSpPr>
          <p:cNvPr id="22" name="Text 20"/>
          <p:cNvSpPr/>
          <p:nvPr/>
        </p:nvSpPr>
        <p:spPr>
          <a:xfrm>
            <a:off x="4206240" y="3675888"/>
            <a:ext cx="4434840" cy="841248"/>
          </a:xfrm>
          <a:prstGeom prst="rect">
            <a:avLst/>
          </a:prstGeom>
          <a:noFill/>
          <a:ln/>
        </p:spPr>
        <p:txBody>
          <a:bodyPr wrap="square" rtlCol="0" anchor="t"/>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can explain my comparison using the words unit rate, better buy, per unit, and rate.</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Sort It Out / Clasifícalo</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10</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22960"/>
            <a:ext cx="5120640" cy="365760"/>
          </a:xfrm>
          <a:prstGeom prst="rect">
            <a:avLst/>
          </a:prstGeom>
          <a:noFill/>
          <a:ln/>
        </p:spPr>
        <p:txBody>
          <a:bodyPr wrap="square" rtlCol="0" anchor="ctr"/>
          <a:lstStyle/>
          <a:p>
            <a:pPr indent="0" marL="0">
              <a:buNone/>
            </a:pPr>
            <a:r>
              <a:rPr lang="en-US" sz="1050" b="1" dirty="0">
                <a:solidFill>
                  <a:srgbClr val="17324D"/>
                </a:solidFill>
                <a:latin typeface="Outfit" pitchFamily="34" charset="0"/>
                <a:ea typeface="Outfit" pitchFamily="34" charset="-122"/>
                <a:cs typeface="Outfit" pitchFamily="34" charset="-120"/>
              </a:rPr>
              <a:t>Calculate the unit rate for each supplier's deal. Then determine which is the better buy for each item.</a:t>
            </a:r>
            <a:endParaRPr lang="en-US" sz="1050" dirty="0"/>
          </a:p>
        </p:txBody>
      </p:sp>
      <p:sp>
        <p:nvSpPr>
          <p:cNvPr id="19" name="Text 17"/>
          <p:cNvSpPr/>
          <p:nvPr/>
        </p:nvSpPr>
        <p:spPr>
          <a:xfrm>
            <a:off x="594360" y="1234440"/>
            <a:ext cx="5120640" cy="219456"/>
          </a:xfrm>
          <a:prstGeom prst="rect">
            <a:avLst/>
          </a:prstGeom>
          <a:noFill/>
          <a:ln/>
        </p:spPr>
        <p:txBody>
          <a:bodyPr wrap="square" rtlCol="0" anchor="ctr"/>
          <a:lstStyle/>
          <a:p>
            <a:pPr indent="0" marL="0">
              <a:buNone/>
            </a:pPr>
            <a:r>
              <a:rPr lang="en-US" sz="850" i="1" dirty="0">
                <a:solidFill>
                  <a:srgbClr val="8A96A3"/>
                </a:solidFill>
                <a:latin typeface="Hanken Grotesk" pitchFamily="34" charset="0"/>
                <a:ea typeface="Hanken Grotesk" pitchFamily="34" charset="-122"/>
                <a:cs typeface="Hanken Grotesk" pitchFamily="34" charset="-120"/>
              </a:rPr>
              <a:t>Card Bank — cut or sort these cards:</a:t>
            </a:r>
            <a:endParaRPr lang="en-US" sz="850" dirty="0"/>
          </a:p>
        </p:txBody>
      </p:sp>
      <p:sp>
        <p:nvSpPr>
          <p:cNvPr id="20" name="Text 18"/>
          <p:cNvSpPr/>
          <p:nvPr/>
        </p:nvSpPr>
        <p:spPr>
          <a:xfrm>
            <a:off x="59436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1</a:t>
            </a:r>
            <a:endParaRPr lang="en-US" sz="900" dirty="0"/>
          </a:p>
        </p:txBody>
      </p:sp>
      <p:sp>
        <p:nvSpPr>
          <p:cNvPr id="21" name="Text 19"/>
          <p:cNvSpPr/>
          <p:nvPr/>
        </p:nvSpPr>
        <p:spPr>
          <a:xfrm>
            <a:off x="236220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2</a:t>
            </a:r>
            <a:endParaRPr lang="en-US" sz="900" dirty="0"/>
          </a:p>
        </p:txBody>
      </p:sp>
      <p:sp>
        <p:nvSpPr>
          <p:cNvPr id="22" name="Text 20"/>
          <p:cNvSpPr/>
          <p:nvPr/>
        </p:nvSpPr>
        <p:spPr>
          <a:xfrm>
            <a:off x="413004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3</a:t>
            </a:r>
            <a:endParaRPr lang="en-US" sz="900" dirty="0"/>
          </a:p>
        </p:txBody>
      </p:sp>
      <p:sp>
        <p:nvSpPr>
          <p:cNvPr id="23" name="Text 21"/>
          <p:cNvSpPr/>
          <p:nvPr/>
        </p:nvSpPr>
        <p:spPr>
          <a:xfrm>
            <a:off x="59436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4</a:t>
            </a:r>
            <a:endParaRPr lang="en-US" sz="900" dirty="0"/>
          </a:p>
        </p:txBody>
      </p:sp>
      <p:sp>
        <p:nvSpPr>
          <p:cNvPr id="24" name="Shape 22"/>
          <p:cNvSpPr/>
          <p:nvPr/>
        </p:nvSpPr>
        <p:spPr>
          <a:xfrm>
            <a:off x="594360" y="2560320"/>
            <a:ext cx="2514600" cy="1965960"/>
          </a:xfrm>
          <a:prstGeom prst="roundRect">
            <a:avLst>
              <a:gd name="adj" fmla="val 2326"/>
            </a:avLst>
          </a:prstGeom>
          <a:solidFill>
            <a:srgbClr val="FFFFFF"/>
          </a:solidFill>
          <a:ln w="12700">
            <a:solidFill>
              <a:srgbClr val="B0883B"/>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594360" y="2560320"/>
            <a:ext cx="2514600" cy="292608"/>
          </a:xfrm>
          <a:prstGeom prst="rect">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A</a:t>
            </a:r>
            <a:endParaRPr lang="en-US" sz="950" dirty="0"/>
          </a:p>
        </p:txBody>
      </p:sp>
      <p:sp>
        <p:nvSpPr>
          <p:cNvPr id="26" name="Shape 24"/>
          <p:cNvSpPr/>
          <p:nvPr/>
        </p:nvSpPr>
        <p:spPr>
          <a:xfrm>
            <a:off x="3246120" y="2560320"/>
            <a:ext cx="2514600" cy="1965960"/>
          </a:xfrm>
          <a:prstGeom prst="roundRect">
            <a:avLst>
              <a:gd name="adj" fmla="val 2326"/>
            </a:avLst>
          </a:prstGeom>
          <a:solidFill>
            <a:srgbClr val="FFFFFF"/>
          </a:solidFill>
          <a:ln w="12700">
            <a:solidFill>
              <a:srgbClr val="B0883B"/>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3246120" y="2560320"/>
            <a:ext cx="2514600" cy="292608"/>
          </a:xfrm>
          <a:prstGeom prst="rect">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B</a:t>
            </a:r>
            <a:endParaRPr lang="en-US" sz="950" dirty="0"/>
          </a:p>
        </p:txBody>
      </p:sp>
      <p:sp>
        <p:nvSpPr>
          <p:cNvPr id="28" name="Shape 26"/>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0" name="Text 28"/>
          <p:cNvSpPr/>
          <p:nvPr/>
        </p:nvSpPr>
        <p:spPr>
          <a:xfrm>
            <a:off x="6217920" y="1097280"/>
            <a:ext cx="2468880" cy="137160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How did the unit rate help you decide the better buy between the two token suppliers in your table?</a:t>
            </a:r>
            <a:endParaRPr lang="en-US" sz="1000" dirty="0"/>
          </a:p>
        </p:txBody>
      </p:sp>
      <p:sp>
        <p:nvSpPr>
          <p:cNvPr id="31" name="Shape 29"/>
          <p:cNvSpPr/>
          <p:nvPr/>
        </p:nvSpPr>
        <p:spPr>
          <a:xfrm>
            <a:off x="6217920" y="2743200"/>
            <a:ext cx="2423160" cy="0"/>
          </a:xfrm>
          <a:prstGeom prst="line">
            <a:avLst/>
          </a:prstGeom>
          <a:noFill/>
          <a:ln w="9525">
            <a:solidFill>
              <a:srgbClr val="C7CDD2"/>
            </a:solidFill>
            <a:prstDash val="dash"/>
          </a:ln>
        </p:spPr>
      </p:sp>
      <p:sp>
        <p:nvSpPr>
          <p:cNvPr id="32" name="Shape 30"/>
          <p:cNvSpPr/>
          <p:nvPr/>
        </p:nvSpPr>
        <p:spPr>
          <a:xfrm>
            <a:off x="6217920" y="3072384"/>
            <a:ext cx="2423160" cy="0"/>
          </a:xfrm>
          <a:prstGeom prst="line">
            <a:avLst/>
          </a:prstGeom>
          <a:noFill/>
          <a:ln w="9525">
            <a:solidFill>
              <a:srgbClr val="C7CDD2"/>
            </a:solidFill>
            <a:prstDash val="dash"/>
          </a:ln>
        </p:spPr>
      </p:sp>
      <p:sp>
        <p:nvSpPr>
          <p:cNvPr id="33" name="Shape 31"/>
          <p:cNvSpPr/>
          <p:nvPr/>
        </p:nvSpPr>
        <p:spPr>
          <a:xfrm>
            <a:off x="6217920" y="3401568"/>
            <a:ext cx="2423160" cy="0"/>
          </a:xfrm>
          <a:prstGeom prst="line">
            <a:avLst/>
          </a:prstGeom>
          <a:noFill/>
          <a:ln w="9525">
            <a:solidFill>
              <a:srgbClr val="C7CDD2"/>
            </a:solidFill>
            <a:prstDash val="dash"/>
          </a:ln>
        </p:spPr>
      </p:sp>
      <p:sp>
        <p:nvSpPr>
          <p:cNvPr id="34" name="Shape 32"/>
          <p:cNvSpPr/>
          <p:nvPr/>
        </p:nvSpPr>
        <p:spPr>
          <a:xfrm>
            <a:off x="6217920" y="3730752"/>
            <a:ext cx="2423160" cy="0"/>
          </a:xfrm>
          <a:prstGeom prst="line">
            <a:avLst/>
          </a:prstGeom>
          <a:noFill/>
          <a:ln w="9525">
            <a:solidFill>
              <a:srgbClr val="C7CDD2"/>
            </a:solidFill>
            <a:prstDash val="dash"/>
          </a:ln>
        </p:spPr>
      </p:sp>
      <p:sp>
        <p:nvSpPr>
          <p:cNvPr id="35" name="Shape 33"/>
          <p:cNvSpPr/>
          <p:nvPr/>
        </p:nvSpPr>
        <p:spPr>
          <a:xfrm>
            <a:off x="6217920" y="4059936"/>
            <a:ext cx="2423160" cy="0"/>
          </a:xfrm>
          <a:prstGeom prst="line">
            <a:avLst/>
          </a:prstGeom>
          <a:noFill/>
          <a:ln w="9525">
            <a:solidFill>
              <a:srgbClr val="C7CDD2"/>
            </a:solidFill>
            <a:prstDash val="dash"/>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Error Analysis / Análisis de Errores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11</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554480" cy="274320"/>
          </a:xfrm>
          <a:prstGeom prst="rect">
            <a:avLst>
              <a:gd name="adj" fmla="val 50000"/>
            </a:avLst>
          </a:prstGeom>
          <a:solidFill>
            <a:srgbClr val="C0392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FIND THE ERROR</a:t>
            </a:r>
            <a:endParaRPr lang="en-US" sz="900" dirty="0"/>
          </a:p>
        </p:txBody>
      </p:sp>
      <p:sp>
        <p:nvSpPr>
          <p:cNvPr id="19" name="Text 17"/>
          <p:cNvSpPr/>
          <p:nvPr/>
        </p:nvSpPr>
        <p:spPr>
          <a:xfrm>
            <a:off x="2286000" y="841248"/>
            <a:ext cx="338328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Find the Unit Rate Error</a:t>
            </a:r>
            <a:endParaRPr lang="en-US" sz="1100" dirty="0"/>
          </a:p>
        </p:txBody>
      </p:sp>
      <p:sp>
        <p:nvSpPr>
          <p:cNvPr id="20" name="Text 18"/>
          <p:cNvSpPr/>
          <p:nvPr/>
        </p:nvSpPr>
        <p:spPr>
          <a:xfrm>
            <a:off x="594360" y="1188720"/>
            <a:ext cx="5120640" cy="365760"/>
          </a:xfrm>
          <a:prstGeom prst="rect">
            <a:avLst/>
          </a:prstGeom>
          <a:noFill/>
          <a:ln/>
        </p:spPr>
        <p:txBody>
          <a:bodyPr wrap="square" rtlCol="0" anchor="ctr"/>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classmate turned in the work below. One step has a mistake — find it, name it, fix it.</a:t>
            </a:r>
            <a:endParaRPr lang="en-US" sz="950" dirty="0"/>
          </a:p>
        </p:txBody>
      </p:sp>
      <p:sp>
        <p:nvSpPr>
          <p:cNvPr id="21" name="Shape 19"/>
          <p:cNvSpPr/>
          <p:nvPr/>
        </p:nvSpPr>
        <p:spPr>
          <a:xfrm>
            <a:off x="594360" y="1627632"/>
            <a:ext cx="5166360" cy="1901952"/>
          </a:xfrm>
          <a:prstGeom prst="roundRect">
            <a:avLst>
              <a:gd name="adj" fmla="val 2404"/>
            </a:avLst>
          </a:prstGeom>
          <a:solidFill>
            <a:srgbClr val="F4F1E8"/>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2" name="Text 20"/>
          <p:cNvSpPr/>
          <p:nvPr/>
        </p:nvSpPr>
        <p:spPr>
          <a:xfrm>
            <a:off x="713232" y="1691640"/>
            <a:ext cx="4937760" cy="219456"/>
          </a:xfrm>
          <a:prstGeom prst="rect">
            <a:avLst/>
          </a:prstGeom>
          <a:noFill/>
          <a:ln/>
        </p:spPr>
        <p:txBody>
          <a:bodyPr wrap="square" rtlCol="0" anchor="ctr"/>
          <a:lstStyle/>
          <a:p>
            <a:pPr indent="0" marL="0">
              <a:buNone/>
            </a:pPr>
            <a:r>
              <a:rPr lang="en-US" sz="800" i="1" dirty="0">
                <a:solidFill>
                  <a:srgbClr val="8A96A3"/>
                </a:solidFill>
                <a:latin typeface="Hanken Grotesk" pitchFamily="34" charset="0"/>
                <a:ea typeface="Hanken Grotesk" pitchFamily="34" charset="-122"/>
                <a:cs typeface="Hanken Grotesk" pitchFamily="34" charset="-120"/>
              </a:rPr>
              <a:t>Student's work (contains an error):</a:t>
            </a:r>
            <a:endParaRPr lang="en-US" sz="800" dirty="0"/>
          </a:p>
        </p:txBody>
      </p:sp>
      <p:sp>
        <p:nvSpPr>
          <p:cNvPr id="23" name="Text 21"/>
          <p:cNvSpPr/>
          <p:nvPr/>
        </p:nvSpPr>
        <p:spPr>
          <a:xfrm>
            <a:off x="777240" y="1938528"/>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1. </a:t>
            </a:r>
            <a:pPr indent="0" marL="0">
              <a:buNone/>
            </a:pPr>
            <a:r>
              <a:rPr lang="en-US" sz="950" b="1" dirty="0">
                <a:solidFill>
                  <a:srgbClr val="17324D"/>
                </a:solidFill>
                <a:latin typeface="Hanken Grotesk" pitchFamily="34" charset="0"/>
                <a:ea typeface="Hanken Grotesk" pitchFamily="34" charset="-122"/>
                <a:cs typeface="Hanken Grotesk" pitchFamily="34" charset="-120"/>
              </a:rPr>
              <a:t>Which is the better buy: 5 lb for $8.75 or 3 lb for $5.10?:  </a:t>
            </a:r>
            <a:pPr indent="0" marL="0">
              <a:buNone/>
            </a:pPr>
            <a:r>
              <a:rPr lang="en-US" sz="950" b="1" dirty="0">
                <a:solidFill>
                  <a:srgbClr val="24323F"/>
                </a:solidFill>
                <a:latin typeface="Courier New" pitchFamily="34" charset="0"/>
                <a:ea typeface="Courier New" pitchFamily="34" charset="-122"/>
                <a:cs typeface="Courier New" pitchFamily="34" charset="-120"/>
              </a:rPr>
              <a:t>Compare two deals</a:t>
            </a:r>
            <a:endParaRPr lang="en-US" sz="950" dirty="0"/>
          </a:p>
        </p:txBody>
      </p:sp>
      <p:sp>
        <p:nvSpPr>
          <p:cNvPr id="24" name="Text 22"/>
          <p:cNvSpPr/>
          <p:nvPr/>
        </p:nvSpPr>
        <p:spPr>
          <a:xfrm>
            <a:off x="777240" y="2322576"/>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2. </a:t>
            </a:r>
            <a:pPr indent="0" marL="0">
              <a:buNone/>
            </a:pPr>
            <a:r>
              <a:rPr lang="en-US" sz="950" b="1" dirty="0">
                <a:solidFill>
                  <a:srgbClr val="17324D"/>
                </a:solidFill>
                <a:latin typeface="Hanken Grotesk" pitchFamily="34" charset="0"/>
                <a:ea typeface="Hanken Grotesk" pitchFamily="34" charset="-122"/>
                <a:cs typeface="Hanken Grotesk" pitchFamily="34" charset="-120"/>
              </a:rPr>
              <a:t>Find unit rate for Deal 1:  </a:t>
            </a:r>
            <a:pPr indent="0" marL="0">
              <a:buNone/>
            </a:pPr>
            <a:r>
              <a:rPr lang="en-US" sz="950" b="1" dirty="0">
                <a:solidFill>
                  <a:srgbClr val="24323F"/>
                </a:solidFill>
                <a:latin typeface="Courier New" pitchFamily="34" charset="0"/>
                <a:ea typeface="Courier New" pitchFamily="34" charset="-122"/>
                <a:cs typeface="Courier New" pitchFamily="34" charset="-120"/>
              </a:rPr>
              <a:t>5 ÷ $8.75 = 0.57 lb per dollar</a:t>
            </a:r>
            <a:endParaRPr lang="en-US" sz="950" dirty="0"/>
          </a:p>
        </p:txBody>
      </p:sp>
      <p:sp>
        <p:nvSpPr>
          <p:cNvPr id="25" name="Text 23"/>
          <p:cNvSpPr/>
          <p:nvPr/>
        </p:nvSpPr>
        <p:spPr>
          <a:xfrm>
            <a:off x="777240" y="2706624"/>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3. </a:t>
            </a:r>
            <a:pPr indent="0" marL="0">
              <a:buNone/>
            </a:pPr>
            <a:r>
              <a:rPr lang="en-US" sz="950" b="1" dirty="0">
                <a:solidFill>
                  <a:srgbClr val="17324D"/>
                </a:solidFill>
                <a:latin typeface="Hanken Grotesk" pitchFamily="34" charset="0"/>
                <a:ea typeface="Hanken Grotesk" pitchFamily="34" charset="-122"/>
                <a:cs typeface="Hanken Grotesk" pitchFamily="34" charset="-120"/>
              </a:rPr>
              <a:t>Find unit rate for Deal 2:  </a:t>
            </a:r>
            <a:pPr indent="0" marL="0">
              <a:buNone/>
            </a:pPr>
            <a:r>
              <a:rPr lang="en-US" sz="950" b="1" dirty="0">
                <a:solidFill>
                  <a:srgbClr val="24323F"/>
                </a:solidFill>
                <a:latin typeface="Courier New" pitchFamily="34" charset="0"/>
                <a:ea typeface="Courier New" pitchFamily="34" charset="-122"/>
                <a:cs typeface="Courier New" pitchFamily="34" charset="-120"/>
              </a:rPr>
              <a:t>3 ÷ $5.10 = 0.59 lb per dollar</a:t>
            </a:r>
            <a:endParaRPr lang="en-US" sz="950" dirty="0"/>
          </a:p>
        </p:txBody>
      </p:sp>
      <p:sp>
        <p:nvSpPr>
          <p:cNvPr id="26" name="Text 24"/>
          <p:cNvSpPr/>
          <p:nvPr/>
        </p:nvSpPr>
        <p:spPr>
          <a:xfrm>
            <a:off x="777240" y="3090672"/>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4. </a:t>
            </a:r>
            <a:pPr indent="0" marL="0">
              <a:buNone/>
            </a:pPr>
            <a:r>
              <a:rPr lang="en-US" sz="950" b="1" dirty="0">
                <a:solidFill>
                  <a:srgbClr val="17324D"/>
                </a:solidFill>
                <a:latin typeface="Hanken Grotesk" pitchFamily="34" charset="0"/>
                <a:ea typeface="Hanken Grotesk" pitchFamily="34" charset="-122"/>
                <a:cs typeface="Hanken Grotesk" pitchFamily="34" charset="-120"/>
              </a:rPr>
              <a:t>Compare:  </a:t>
            </a:r>
            <a:pPr indent="0" marL="0">
              <a:buNone/>
            </a:pPr>
            <a:r>
              <a:rPr lang="en-US" sz="950" b="1" dirty="0">
                <a:solidFill>
                  <a:srgbClr val="24323F"/>
                </a:solidFill>
                <a:latin typeface="Courier New" pitchFamily="34" charset="0"/>
                <a:ea typeface="Courier New" pitchFamily="34" charset="-122"/>
                <a:cs typeface="Courier New" pitchFamily="34" charset="-120"/>
              </a:rPr>
              <a:t>0.59 &gt; 0.57, so Deal 2 is the better buy</a:t>
            </a:r>
            <a:endParaRPr lang="en-US" sz="950" dirty="0"/>
          </a:p>
        </p:txBody>
      </p:sp>
      <p:sp>
        <p:nvSpPr>
          <p:cNvPr id="27" name="Text 25"/>
          <p:cNvSpPr/>
          <p:nvPr/>
        </p:nvSpPr>
        <p:spPr>
          <a:xfrm>
            <a:off x="594360" y="3666744"/>
            <a:ext cx="5120640" cy="22860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Which step has the error? Circle it above.</a:t>
            </a:r>
            <a:endParaRPr lang="en-US" sz="900" dirty="0"/>
          </a:p>
        </p:txBody>
      </p:sp>
      <p:sp>
        <p:nvSpPr>
          <p:cNvPr id="28" name="Shape 26"/>
          <p:cNvSpPr/>
          <p:nvPr/>
        </p:nvSpPr>
        <p:spPr>
          <a:xfrm>
            <a:off x="6035040" y="685800"/>
            <a:ext cx="2788920" cy="4023360"/>
          </a:xfrm>
          <a:prstGeom prst="roundRect">
            <a:avLst>
              <a:gd name="adj" fmla="val 2623"/>
            </a:avLst>
          </a:prstGeom>
          <a:solidFill>
            <a:srgbClr val="FCE6DE"/>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C0392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Explain &amp; Fix</a:t>
            </a:r>
            <a:endParaRPr lang="en-US" sz="1000" dirty="0"/>
          </a:p>
        </p:txBody>
      </p:sp>
      <p:sp>
        <p:nvSpPr>
          <p:cNvPr id="30" name="Text 28"/>
          <p:cNvSpPr/>
          <p:nvPr/>
        </p:nvSpPr>
        <p:spPr>
          <a:xfrm>
            <a:off x="6217920" y="1097280"/>
            <a:ext cx="2468880" cy="50292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mistake was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 because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a:t>
            </a:r>
            <a:endParaRPr lang="en-US" sz="1000" dirty="0"/>
          </a:p>
        </p:txBody>
      </p:sp>
      <p:sp>
        <p:nvSpPr>
          <p:cNvPr id="31" name="Shape 29"/>
          <p:cNvSpPr/>
          <p:nvPr/>
        </p:nvSpPr>
        <p:spPr>
          <a:xfrm>
            <a:off x="6217920" y="1783080"/>
            <a:ext cx="2423160" cy="0"/>
          </a:xfrm>
          <a:prstGeom prst="line">
            <a:avLst/>
          </a:prstGeom>
          <a:noFill/>
          <a:ln w="9525">
            <a:solidFill>
              <a:srgbClr val="C7CDD2"/>
            </a:solidFill>
            <a:prstDash val="dash"/>
          </a:ln>
        </p:spPr>
      </p:sp>
      <p:sp>
        <p:nvSpPr>
          <p:cNvPr id="32" name="Shape 30"/>
          <p:cNvSpPr/>
          <p:nvPr/>
        </p:nvSpPr>
        <p:spPr>
          <a:xfrm>
            <a:off x="6217920" y="2075688"/>
            <a:ext cx="2423160" cy="0"/>
          </a:xfrm>
          <a:prstGeom prst="line">
            <a:avLst/>
          </a:prstGeom>
          <a:noFill/>
          <a:ln w="9525">
            <a:solidFill>
              <a:srgbClr val="C7CDD2"/>
            </a:solidFill>
            <a:prstDash val="dash"/>
          </a:ln>
        </p:spPr>
      </p:sp>
      <p:sp>
        <p:nvSpPr>
          <p:cNvPr id="33" name="Shape 31"/>
          <p:cNvSpPr/>
          <p:nvPr/>
        </p:nvSpPr>
        <p:spPr>
          <a:xfrm>
            <a:off x="6217920" y="2368296"/>
            <a:ext cx="2423160" cy="0"/>
          </a:xfrm>
          <a:prstGeom prst="line">
            <a:avLst/>
          </a:prstGeom>
          <a:noFill/>
          <a:ln w="9525">
            <a:solidFill>
              <a:srgbClr val="C7CDD2"/>
            </a:solidFill>
            <a:prstDash val="dash"/>
          </a:ln>
        </p:spPr>
      </p:sp>
      <p:sp>
        <p:nvSpPr>
          <p:cNvPr id="34" name="Text 32"/>
          <p:cNvSpPr/>
          <p:nvPr/>
        </p:nvSpPr>
        <p:spPr>
          <a:xfrm>
            <a:off x="6217920" y="2788920"/>
            <a:ext cx="2468880" cy="27432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Fix it — rewrite the step correctly:</a:t>
            </a:r>
            <a:endParaRPr lang="en-US" sz="900" dirty="0"/>
          </a:p>
        </p:txBody>
      </p:sp>
      <p:sp>
        <p:nvSpPr>
          <p:cNvPr id="35" name="Shape 33"/>
          <p:cNvSpPr/>
          <p:nvPr/>
        </p:nvSpPr>
        <p:spPr>
          <a:xfrm>
            <a:off x="6217920" y="3246120"/>
            <a:ext cx="2423160" cy="0"/>
          </a:xfrm>
          <a:prstGeom prst="line">
            <a:avLst/>
          </a:prstGeom>
          <a:noFill/>
          <a:ln w="9525">
            <a:solidFill>
              <a:srgbClr val="C7CDD2"/>
            </a:solidFill>
            <a:prstDash val="dash"/>
          </a:ln>
        </p:spPr>
      </p:sp>
      <p:sp>
        <p:nvSpPr>
          <p:cNvPr id="36" name="Shape 34"/>
          <p:cNvSpPr/>
          <p:nvPr/>
        </p:nvSpPr>
        <p:spPr>
          <a:xfrm>
            <a:off x="6217920" y="3538728"/>
            <a:ext cx="2423160" cy="0"/>
          </a:xfrm>
          <a:prstGeom prst="line">
            <a:avLst/>
          </a:prstGeom>
          <a:noFill/>
          <a:ln w="9525">
            <a:solidFill>
              <a:srgbClr val="C7CDD2"/>
            </a:solidFill>
            <a:prstDash val="dash"/>
          </a:ln>
        </p:spPr>
      </p:sp>
      <p:sp>
        <p:nvSpPr>
          <p:cNvPr id="37" name="Shape 35"/>
          <p:cNvSpPr/>
          <p:nvPr/>
        </p:nvSpPr>
        <p:spPr>
          <a:xfrm>
            <a:off x="6217920" y="3831336"/>
            <a:ext cx="2423160" cy="0"/>
          </a:xfrm>
          <a:prstGeom prst="line">
            <a:avLst/>
          </a:prstGeom>
          <a:noFill/>
          <a:ln w="9525">
            <a:solidFill>
              <a:srgbClr val="C7CDD2"/>
            </a:solidFill>
            <a:prstDash val="dash"/>
          </a:ln>
        </p:spPr>
      </p:sp>
      <p:sp>
        <p:nvSpPr>
          <p:cNvPr id="38" name="Shape 36"/>
          <p:cNvSpPr/>
          <p:nvPr/>
        </p:nvSpPr>
        <p:spPr>
          <a:xfrm>
            <a:off x="6217920" y="4123944"/>
            <a:ext cx="2423160" cy="0"/>
          </a:xfrm>
          <a:prstGeom prst="line">
            <a:avLst/>
          </a:prstGeom>
          <a:noFill/>
          <a:ln w="9525">
            <a:solidFill>
              <a:srgbClr val="C7CDD2"/>
            </a:solidFill>
            <a:prstDash val="dash"/>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Two-Column Notes / Notas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12</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92608"/>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Steps / Pasos</a:t>
            </a:r>
            <a:endParaRPr lang="en-US" sz="1000" dirty="0"/>
          </a:p>
        </p:txBody>
      </p:sp>
      <p:sp>
        <p:nvSpPr>
          <p:cNvPr id="19" name="Shape 17"/>
          <p:cNvSpPr/>
          <p:nvPr/>
        </p:nvSpPr>
        <p:spPr>
          <a:xfrm>
            <a:off x="594360" y="1243584"/>
            <a:ext cx="274320" cy="274320"/>
          </a:xfrm>
          <a:prstGeom prst="ellipse">
            <a:avLst/>
          </a:prstGeom>
          <a:solidFill>
            <a:srgbClr val="B0883B"/>
          </a:solidFill>
          <a:ln/>
        </p:spPr>
      </p:sp>
      <p:sp>
        <p:nvSpPr>
          <p:cNvPr id="20" name="Text 18"/>
          <p:cNvSpPr/>
          <p:nvPr/>
        </p:nvSpPr>
        <p:spPr>
          <a:xfrm>
            <a:off x="594360" y="124358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1" name="Text 19"/>
          <p:cNvSpPr/>
          <p:nvPr/>
        </p:nvSpPr>
        <p:spPr>
          <a:xfrm>
            <a:off x="978408" y="1188720"/>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Fun Supply Co. sells 500 tokens for $60. I want the cost for 1 token.</a:t>
            </a:r>
            <a:endParaRPr lang="en-US" sz="1050" dirty="0"/>
          </a:p>
        </p:txBody>
      </p:sp>
      <p:sp>
        <p:nvSpPr>
          <p:cNvPr id="22" name="Shape 20"/>
          <p:cNvSpPr/>
          <p:nvPr/>
        </p:nvSpPr>
        <p:spPr>
          <a:xfrm>
            <a:off x="594360" y="1719072"/>
            <a:ext cx="274320" cy="274320"/>
          </a:xfrm>
          <a:prstGeom prst="ellipse">
            <a:avLst/>
          </a:prstGeom>
          <a:solidFill>
            <a:srgbClr val="B0883B"/>
          </a:solidFill>
          <a:ln/>
        </p:spPr>
      </p:sp>
      <p:sp>
        <p:nvSpPr>
          <p:cNvPr id="23" name="Text 21"/>
          <p:cNvSpPr/>
          <p:nvPr/>
        </p:nvSpPr>
        <p:spPr>
          <a:xfrm>
            <a:off x="594360" y="171907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4" name="Text 22"/>
          <p:cNvSpPr/>
          <p:nvPr/>
        </p:nvSpPr>
        <p:spPr>
          <a:xfrm>
            <a:off x="978408" y="1664208"/>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divide the price by the tokens: $60 ÷ 500 = $0.12.</a:t>
            </a:r>
            <a:endParaRPr lang="en-US" sz="1050" dirty="0"/>
          </a:p>
        </p:txBody>
      </p:sp>
      <p:sp>
        <p:nvSpPr>
          <p:cNvPr id="25" name="Shape 23"/>
          <p:cNvSpPr/>
          <p:nvPr/>
        </p:nvSpPr>
        <p:spPr>
          <a:xfrm>
            <a:off x="594360" y="2194560"/>
            <a:ext cx="274320" cy="274320"/>
          </a:xfrm>
          <a:prstGeom prst="ellipse">
            <a:avLst/>
          </a:prstGeom>
          <a:solidFill>
            <a:srgbClr val="B0883B"/>
          </a:solidFill>
          <a:ln/>
        </p:spPr>
      </p:sp>
      <p:sp>
        <p:nvSpPr>
          <p:cNvPr id="26" name="Text 24"/>
          <p:cNvSpPr/>
          <p:nvPr/>
        </p:nvSpPr>
        <p:spPr>
          <a:xfrm>
            <a:off x="594360" y="219456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7" name="Text 25"/>
          <p:cNvSpPr/>
          <p:nvPr/>
        </p:nvSpPr>
        <p:spPr>
          <a:xfrm>
            <a:off x="978408" y="2139696"/>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So this deal is $0.12 per token. That is the unit rate.</a:t>
            </a:r>
            <a:endParaRPr lang="en-US" sz="1050" dirty="0"/>
          </a:p>
        </p:txBody>
      </p:sp>
      <p:sp>
        <p:nvSpPr>
          <p:cNvPr id="28" name="Shape 26"/>
          <p:cNvSpPr/>
          <p:nvPr/>
        </p:nvSpPr>
        <p:spPr>
          <a:xfrm>
            <a:off x="594360" y="2670048"/>
            <a:ext cx="274320" cy="274320"/>
          </a:xfrm>
          <a:prstGeom prst="ellipse">
            <a:avLst/>
          </a:prstGeom>
          <a:solidFill>
            <a:srgbClr val="B0883B"/>
          </a:solidFill>
          <a:ln/>
        </p:spPr>
      </p:sp>
      <p:sp>
        <p:nvSpPr>
          <p:cNvPr id="29" name="Text 27"/>
          <p:cNvSpPr/>
          <p:nvPr/>
        </p:nvSpPr>
        <p:spPr>
          <a:xfrm>
            <a:off x="594360" y="267004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0" name="Text 28"/>
          <p:cNvSpPr/>
          <p:nvPr/>
        </p:nvSpPr>
        <p:spPr>
          <a:xfrm>
            <a:off x="978408" y="2615184"/>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Now I can compare it fairly to a deal with a different number of tokens.</a:t>
            </a:r>
            <a:endParaRPr lang="en-US" sz="1050" dirty="0"/>
          </a:p>
        </p:txBody>
      </p:sp>
      <p:sp>
        <p:nvSpPr>
          <p:cNvPr id="31" name="Shape 29"/>
          <p:cNvSpPr/>
          <p:nvPr/>
        </p:nvSpPr>
        <p:spPr>
          <a:xfrm>
            <a:off x="4709160" y="685800"/>
            <a:ext cx="411480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4709160" y="685800"/>
            <a:ext cx="4114800" cy="292608"/>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My Example / Mi Ejemplo</a:t>
            </a:r>
            <a:endParaRPr lang="en-US" sz="1000" dirty="0"/>
          </a:p>
        </p:txBody>
      </p:sp>
      <p:sp>
        <p:nvSpPr>
          <p:cNvPr id="33" name="Text 31"/>
          <p:cNvSpPr/>
          <p:nvPr/>
        </p:nvSpPr>
        <p:spPr>
          <a:xfrm>
            <a:off x="4892040" y="1143000"/>
            <a:ext cx="3749040" cy="36576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Work one problem here, matching each step on the left:</a:t>
            </a:r>
            <a:endParaRPr lang="en-US" sz="950" dirty="0"/>
          </a:p>
        </p:txBody>
      </p:sp>
      <p:sp>
        <p:nvSpPr>
          <p:cNvPr id="34" name="Shape 32"/>
          <p:cNvSpPr/>
          <p:nvPr/>
        </p:nvSpPr>
        <p:spPr>
          <a:xfrm>
            <a:off x="4892040" y="1783080"/>
            <a:ext cx="3749040" cy="0"/>
          </a:xfrm>
          <a:prstGeom prst="line">
            <a:avLst/>
          </a:prstGeom>
          <a:noFill/>
          <a:ln w="9525">
            <a:solidFill>
              <a:srgbClr val="C7CDD2"/>
            </a:solidFill>
            <a:prstDash val="dash"/>
          </a:ln>
        </p:spPr>
      </p:sp>
      <p:sp>
        <p:nvSpPr>
          <p:cNvPr id="35" name="Shape 33"/>
          <p:cNvSpPr/>
          <p:nvPr/>
        </p:nvSpPr>
        <p:spPr>
          <a:xfrm>
            <a:off x="4892040" y="2112264"/>
            <a:ext cx="3749040" cy="0"/>
          </a:xfrm>
          <a:prstGeom prst="line">
            <a:avLst/>
          </a:prstGeom>
          <a:noFill/>
          <a:ln w="9525">
            <a:solidFill>
              <a:srgbClr val="C7CDD2"/>
            </a:solidFill>
            <a:prstDash val="dash"/>
          </a:ln>
        </p:spPr>
      </p:sp>
      <p:sp>
        <p:nvSpPr>
          <p:cNvPr id="36" name="Shape 34"/>
          <p:cNvSpPr/>
          <p:nvPr/>
        </p:nvSpPr>
        <p:spPr>
          <a:xfrm>
            <a:off x="4892040" y="2441448"/>
            <a:ext cx="3749040" cy="0"/>
          </a:xfrm>
          <a:prstGeom prst="line">
            <a:avLst/>
          </a:prstGeom>
          <a:noFill/>
          <a:ln w="9525">
            <a:solidFill>
              <a:srgbClr val="C7CDD2"/>
            </a:solidFill>
            <a:prstDash val="dash"/>
          </a:ln>
        </p:spPr>
      </p:sp>
      <p:sp>
        <p:nvSpPr>
          <p:cNvPr id="37" name="Shape 35"/>
          <p:cNvSpPr/>
          <p:nvPr/>
        </p:nvSpPr>
        <p:spPr>
          <a:xfrm>
            <a:off x="4892040" y="2770632"/>
            <a:ext cx="3749040" cy="0"/>
          </a:xfrm>
          <a:prstGeom prst="line">
            <a:avLst/>
          </a:prstGeom>
          <a:noFill/>
          <a:ln w="9525">
            <a:solidFill>
              <a:srgbClr val="C7CDD2"/>
            </a:solidFill>
            <a:prstDash val="dash"/>
          </a:ln>
        </p:spPr>
      </p:sp>
      <p:sp>
        <p:nvSpPr>
          <p:cNvPr id="38" name="Shape 36"/>
          <p:cNvSpPr/>
          <p:nvPr/>
        </p:nvSpPr>
        <p:spPr>
          <a:xfrm>
            <a:off x="4892040" y="3099816"/>
            <a:ext cx="3749040" cy="0"/>
          </a:xfrm>
          <a:prstGeom prst="line">
            <a:avLst/>
          </a:prstGeom>
          <a:noFill/>
          <a:ln w="9525">
            <a:solidFill>
              <a:srgbClr val="C7CDD2"/>
            </a:solidFill>
            <a:prstDash val="dash"/>
          </a:ln>
        </p:spPr>
      </p:sp>
      <p:sp>
        <p:nvSpPr>
          <p:cNvPr id="39" name="Shape 37"/>
          <p:cNvSpPr/>
          <p:nvPr/>
        </p:nvSpPr>
        <p:spPr>
          <a:xfrm>
            <a:off x="4892040" y="3429000"/>
            <a:ext cx="3749040" cy="0"/>
          </a:xfrm>
          <a:prstGeom prst="line">
            <a:avLst/>
          </a:prstGeom>
          <a:noFill/>
          <a:ln w="9525">
            <a:solidFill>
              <a:srgbClr val="C7CDD2"/>
            </a:solidFill>
            <a:prstDash val="dash"/>
          </a:ln>
        </p:spPr>
      </p:sp>
      <p:sp>
        <p:nvSpPr>
          <p:cNvPr id="40" name="Shape 38"/>
          <p:cNvSpPr/>
          <p:nvPr/>
        </p:nvSpPr>
        <p:spPr>
          <a:xfrm>
            <a:off x="4892040" y="3758184"/>
            <a:ext cx="3749040" cy="0"/>
          </a:xfrm>
          <a:prstGeom prst="line">
            <a:avLst/>
          </a:prstGeom>
          <a:noFill/>
          <a:ln w="9525">
            <a:solidFill>
              <a:srgbClr val="C7CDD2"/>
            </a:solidFill>
            <a:prstDash val="dash"/>
          </a:ln>
        </p:spPr>
      </p:sp>
      <p:sp>
        <p:nvSpPr>
          <p:cNvPr id="41" name="Shape 39"/>
          <p:cNvSpPr/>
          <p:nvPr/>
        </p:nvSpPr>
        <p:spPr>
          <a:xfrm>
            <a:off x="4892040" y="4087368"/>
            <a:ext cx="3749040" cy="0"/>
          </a:xfrm>
          <a:prstGeom prst="line">
            <a:avLst/>
          </a:prstGeom>
          <a:noFill/>
          <a:ln w="9525">
            <a:solidFill>
              <a:srgbClr val="C7CDD2"/>
            </a:solidFill>
            <a:prstDash val="dash"/>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Choice Board / Tablero de Opciones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13</a:t>
            </a:r>
            <a:endParaRPr lang="en-US" sz="800" dirty="0"/>
          </a:p>
        </p:txBody>
      </p:sp>
      <p:sp>
        <p:nvSpPr>
          <p:cNvPr id="17" name="Text 15"/>
          <p:cNvSpPr/>
          <p:nvPr/>
        </p:nvSpPr>
        <p:spPr>
          <a:xfrm>
            <a:off x="411480" y="640080"/>
            <a:ext cx="841248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Choose ONE to show what you know:</a:t>
            </a:r>
            <a:endParaRPr lang="en-US" sz="1200" dirty="0"/>
          </a:p>
        </p:txBody>
      </p:sp>
      <p:sp>
        <p:nvSpPr>
          <p:cNvPr id="18" name="Shape 16"/>
          <p:cNvSpPr/>
          <p:nvPr/>
        </p:nvSpPr>
        <p:spPr>
          <a:xfrm>
            <a:off x="411480" y="1051560"/>
            <a:ext cx="4114800" cy="1645920"/>
          </a:xfrm>
          <a:prstGeom prst="roundRect">
            <a:avLst>
              <a:gd name="adj" fmla="val 4444"/>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4864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0" name="Text 18"/>
          <p:cNvSpPr/>
          <p:nvPr/>
        </p:nvSpPr>
        <p:spPr>
          <a:xfrm>
            <a:off x="123444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Draw &amp; Label</a:t>
            </a:r>
            <a:endParaRPr lang="en-US" sz="1300" dirty="0"/>
          </a:p>
        </p:txBody>
      </p:sp>
      <p:sp>
        <p:nvSpPr>
          <p:cNvPr id="21" name="Text 19"/>
          <p:cNvSpPr/>
          <p:nvPr/>
        </p:nvSpPr>
        <p:spPr>
          <a:xfrm>
            <a:off x="59436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Sketch a model for today's problem. Label it using Unit Rate and Better Buy.</a:t>
            </a:r>
            <a:endParaRPr lang="en-US" sz="1000" dirty="0"/>
          </a:p>
        </p:txBody>
      </p:sp>
      <p:sp>
        <p:nvSpPr>
          <p:cNvPr id="22" name="Shape 20"/>
          <p:cNvSpPr/>
          <p:nvPr/>
        </p:nvSpPr>
        <p:spPr>
          <a:xfrm>
            <a:off x="4709160" y="1051560"/>
            <a:ext cx="4114800" cy="1645920"/>
          </a:xfrm>
          <a:prstGeom prst="roundRect">
            <a:avLst>
              <a:gd name="adj" fmla="val 4444"/>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484632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4" name="Text 22"/>
          <p:cNvSpPr/>
          <p:nvPr/>
        </p:nvSpPr>
        <p:spPr>
          <a:xfrm>
            <a:off x="553212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Explain It</a:t>
            </a:r>
            <a:endParaRPr lang="en-US" sz="1300" dirty="0"/>
          </a:p>
        </p:txBody>
      </p:sp>
      <p:sp>
        <p:nvSpPr>
          <p:cNvPr id="25" name="Text 23"/>
          <p:cNvSpPr/>
          <p:nvPr/>
        </p:nvSpPr>
        <p:spPr>
          <a:xfrm>
            <a:off x="489204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In 2–3 sentences, explain "Divide the price by the number of items to get the cost per unit. The lower cost per unit is the better buy." in your own words.</a:t>
            </a:r>
            <a:endParaRPr lang="en-US" sz="1000" dirty="0"/>
          </a:p>
        </p:txBody>
      </p:sp>
      <p:sp>
        <p:nvSpPr>
          <p:cNvPr id="26" name="Shape 24"/>
          <p:cNvSpPr/>
          <p:nvPr/>
        </p:nvSpPr>
        <p:spPr>
          <a:xfrm>
            <a:off x="411480" y="2834640"/>
            <a:ext cx="4114800" cy="1645920"/>
          </a:xfrm>
          <a:prstGeom prst="roundRect">
            <a:avLst>
              <a:gd name="adj" fmla="val 4444"/>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4864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8" name="Text 26"/>
          <p:cNvSpPr/>
          <p:nvPr/>
        </p:nvSpPr>
        <p:spPr>
          <a:xfrm>
            <a:off x="123444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Solve It</a:t>
            </a:r>
            <a:endParaRPr lang="en-US" sz="1300" dirty="0"/>
          </a:p>
        </p:txBody>
      </p:sp>
      <p:sp>
        <p:nvSpPr>
          <p:cNvPr id="29" name="Text 27"/>
          <p:cNvSpPr/>
          <p:nvPr/>
        </p:nvSpPr>
        <p:spPr>
          <a:xfrm>
            <a:off x="59436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Work one practice problem and show every step clearly.</a:t>
            </a:r>
            <a:endParaRPr lang="en-US" sz="1000" dirty="0"/>
          </a:p>
        </p:txBody>
      </p:sp>
      <p:sp>
        <p:nvSpPr>
          <p:cNvPr id="30" name="Shape 28"/>
          <p:cNvSpPr/>
          <p:nvPr/>
        </p:nvSpPr>
        <p:spPr>
          <a:xfrm>
            <a:off x="4709160" y="2834640"/>
            <a:ext cx="4114800" cy="1645920"/>
          </a:xfrm>
          <a:prstGeom prst="roundRect">
            <a:avLst>
              <a:gd name="adj" fmla="val 4444"/>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84632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32" name="Text 30"/>
          <p:cNvSpPr/>
          <p:nvPr/>
        </p:nvSpPr>
        <p:spPr>
          <a:xfrm>
            <a:off x="553212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Create a Problem</a:t>
            </a:r>
            <a:endParaRPr lang="en-US" sz="1300" dirty="0"/>
          </a:p>
        </p:txBody>
      </p:sp>
      <p:sp>
        <p:nvSpPr>
          <p:cNvPr id="33" name="Text 31"/>
          <p:cNvSpPr/>
          <p:nvPr/>
        </p:nvSpPr>
        <p:spPr>
          <a:xfrm>
            <a:off x="489204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Write your own problem that uses Unit Rate, then solve it and make an answer key.</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Independent Practice / Práctica Independiente</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14</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46304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ON YOUR OWN</a:t>
            </a:r>
            <a:endParaRPr lang="en-US" sz="900" dirty="0"/>
          </a:p>
        </p:txBody>
      </p:sp>
      <p:sp>
        <p:nvSpPr>
          <p:cNvPr id="19" name="Text 17"/>
          <p:cNvSpPr/>
          <p:nvPr/>
        </p:nvSpPr>
        <p:spPr>
          <a:xfrm>
            <a:off x="594360" y="1234440"/>
            <a:ext cx="5166360" cy="45720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1.  </a:t>
            </a:r>
            <a:pPr indent="0" marL="0">
              <a:buNone/>
            </a:pPr>
            <a:r>
              <a:rPr lang="en-US" sz="1050" dirty="0">
                <a:solidFill>
                  <a:srgbClr val="17324D"/>
                </a:solidFill>
                <a:latin typeface="Hanken Grotesk" pitchFamily="34" charset="0"/>
                <a:ea typeface="Hanken Grotesk" pitchFamily="34" charset="-122"/>
                <a:cs typeface="Hanken Grotesk" pitchFamily="34" charset="-120"/>
              </a:rPr>
              <a:t>A machine dispenses 24 tokens in 3 minutes. At this rate, how many tokens does it dispense in 10 minutes?</a:t>
            </a:r>
            <a:endParaRPr lang="en-US" sz="1050" dirty="0"/>
          </a:p>
        </p:txBody>
      </p:sp>
      <p:sp>
        <p:nvSpPr>
          <p:cNvPr id="20" name="Shape 18"/>
          <p:cNvSpPr/>
          <p:nvPr/>
        </p:nvSpPr>
        <p:spPr>
          <a:xfrm>
            <a:off x="777240" y="1783080"/>
            <a:ext cx="4983480" cy="0"/>
          </a:xfrm>
          <a:prstGeom prst="line">
            <a:avLst/>
          </a:prstGeom>
          <a:noFill/>
          <a:ln w="9525">
            <a:solidFill>
              <a:srgbClr val="C7CDD2"/>
            </a:solidFill>
            <a:prstDash val="dash"/>
          </a:ln>
        </p:spPr>
      </p:sp>
      <p:sp>
        <p:nvSpPr>
          <p:cNvPr id="21" name="Text 19"/>
          <p:cNvSpPr/>
          <p:nvPr/>
        </p:nvSpPr>
        <p:spPr>
          <a:xfrm>
            <a:off x="594360" y="2194560"/>
            <a:ext cx="5166360" cy="45720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2.  </a:t>
            </a:r>
            <a:pPr indent="0" marL="0">
              <a:buNone/>
            </a:pPr>
            <a:r>
              <a:rPr lang="en-US" sz="1050" dirty="0">
                <a:solidFill>
                  <a:srgbClr val="17324D"/>
                </a:solidFill>
                <a:latin typeface="Hanken Grotesk" pitchFamily="34" charset="0"/>
                <a:ea typeface="Hanken Grotesk" pitchFamily="34" charset="-122"/>
                <a:cs typeface="Hanken Grotesk" pitchFamily="34" charset="-120"/>
              </a:rPr>
              <a:t>A factory produces 360 widgets in 8 hours. At the same rate, how many widgets are produced in a 12-hour shift?</a:t>
            </a:r>
            <a:endParaRPr lang="en-US" sz="1050" dirty="0"/>
          </a:p>
        </p:txBody>
      </p:sp>
      <p:sp>
        <p:nvSpPr>
          <p:cNvPr id="22" name="Shape 20"/>
          <p:cNvSpPr/>
          <p:nvPr/>
        </p:nvSpPr>
        <p:spPr>
          <a:xfrm>
            <a:off x="777240" y="2743200"/>
            <a:ext cx="4983480" cy="0"/>
          </a:xfrm>
          <a:prstGeom prst="line">
            <a:avLst/>
          </a:prstGeom>
          <a:noFill/>
          <a:ln w="9525">
            <a:solidFill>
              <a:srgbClr val="C7CDD2"/>
            </a:solidFill>
            <a:prstDash val="dash"/>
          </a:ln>
        </p:spPr>
      </p:sp>
      <p:sp>
        <p:nvSpPr>
          <p:cNvPr id="23" name="Text 21"/>
          <p:cNvSpPr/>
          <p:nvPr/>
        </p:nvSpPr>
        <p:spPr>
          <a:xfrm>
            <a:off x="594360" y="3154680"/>
            <a:ext cx="5166360" cy="45720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3.  </a:t>
            </a:r>
            <a:pPr indent="0" marL="0">
              <a:buNone/>
            </a:pPr>
            <a:r>
              <a:rPr lang="en-US" sz="1050" dirty="0">
                <a:solidFill>
                  <a:srgbClr val="17324D"/>
                </a:solidFill>
                <a:latin typeface="Hanken Grotesk" pitchFamily="34" charset="0"/>
                <a:ea typeface="Hanken Grotesk" pitchFamily="34" charset="-122"/>
                <a:cs typeface="Hanken Grotesk" pitchFamily="34" charset="-120"/>
              </a:rPr>
              <a:t>Which is the better buy: 6 bouncy balls for $4.50 or 10 bouncy balls for $8.00?</a:t>
            </a:r>
            <a:endParaRPr lang="en-US" sz="1050" dirty="0"/>
          </a:p>
        </p:txBody>
      </p:sp>
      <p:sp>
        <p:nvSpPr>
          <p:cNvPr id="24" name="Shape 22"/>
          <p:cNvSpPr/>
          <p:nvPr/>
        </p:nvSpPr>
        <p:spPr>
          <a:xfrm>
            <a:off x="777240" y="3703320"/>
            <a:ext cx="4983480" cy="0"/>
          </a:xfrm>
          <a:prstGeom prst="line">
            <a:avLst/>
          </a:prstGeom>
          <a:noFill/>
          <a:ln w="9525">
            <a:solidFill>
              <a:srgbClr val="C7CDD2"/>
            </a:solidFill>
            <a:prstDash val="dash"/>
          </a:ln>
        </p:spPr>
      </p:sp>
      <p:sp>
        <p:nvSpPr>
          <p:cNvPr id="25" name="Shape 23"/>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27" name="Text 25"/>
          <p:cNvSpPr/>
          <p:nvPr/>
        </p:nvSpPr>
        <p:spPr>
          <a:xfrm>
            <a:off x="6217920" y="1097280"/>
            <a:ext cx="2468880" cy="155448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Printer A makes 150 tickets in 5 minutes and Printer B makes 200 in 8 minutes. The manager needs 600 tickets fast. How do unit rates decide the faster printer and the time needed?</a:t>
            </a:r>
            <a:endParaRPr lang="en-US" sz="1000" dirty="0"/>
          </a:p>
        </p:txBody>
      </p:sp>
      <p:sp>
        <p:nvSpPr>
          <p:cNvPr id="28" name="Shape 26"/>
          <p:cNvSpPr/>
          <p:nvPr/>
        </p:nvSpPr>
        <p:spPr>
          <a:xfrm>
            <a:off x="6217920" y="2834640"/>
            <a:ext cx="2423160" cy="0"/>
          </a:xfrm>
          <a:prstGeom prst="line">
            <a:avLst/>
          </a:prstGeom>
          <a:noFill/>
          <a:ln w="9525">
            <a:solidFill>
              <a:srgbClr val="C7CDD2"/>
            </a:solidFill>
            <a:prstDash val="dash"/>
          </a:ln>
        </p:spPr>
      </p:sp>
      <p:sp>
        <p:nvSpPr>
          <p:cNvPr id="29" name="Shape 27"/>
          <p:cNvSpPr/>
          <p:nvPr/>
        </p:nvSpPr>
        <p:spPr>
          <a:xfrm>
            <a:off x="6217920" y="3163824"/>
            <a:ext cx="2423160" cy="0"/>
          </a:xfrm>
          <a:prstGeom prst="line">
            <a:avLst/>
          </a:prstGeom>
          <a:noFill/>
          <a:ln w="9525">
            <a:solidFill>
              <a:srgbClr val="C7CDD2"/>
            </a:solidFill>
            <a:prstDash val="dash"/>
          </a:ln>
        </p:spPr>
      </p:sp>
      <p:sp>
        <p:nvSpPr>
          <p:cNvPr id="30" name="Shape 28"/>
          <p:cNvSpPr/>
          <p:nvPr/>
        </p:nvSpPr>
        <p:spPr>
          <a:xfrm>
            <a:off x="6217920" y="3493008"/>
            <a:ext cx="2423160" cy="0"/>
          </a:xfrm>
          <a:prstGeom prst="line">
            <a:avLst/>
          </a:prstGeom>
          <a:noFill/>
          <a:ln w="9525">
            <a:solidFill>
              <a:srgbClr val="C7CDD2"/>
            </a:solidFill>
            <a:prstDash val="dash"/>
          </a:ln>
        </p:spPr>
      </p:sp>
      <p:sp>
        <p:nvSpPr>
          <p:cNvPr id="31" name="Shape 29"/>
          <p:cNvSpPr/>
          <p:nvPr/>
        </p:nvSpPr>
        <p:spPr>
          <a:xfrm>
            <a:off x="6217920" y="3822192"/>
            <a:ext cx="2423160" cy="0"/>
          </a:xfrm>
          <a:prstGeom prst="line">
            <a:avLst/>
          </a:prstGeom>
          <a:noFill/>
          <a:ln w="9525">
            <a:solidFill>
              <a:srgbClr val="C7CDD2"/>
            </a:solidFill>
            <a:prstDash val="dash"/>
          </a:ln>
        </p:spPr>
      </p:sp>
      <p:sp>
        <p:nvSpPr>
          <p:cNvPr id="32" name="Shape 30"/>
          <p:cNvSpPr/>
          <p:nvPr/>
        </p:nvSpPr>
        <p:spPr>
          <a:xfrm>
            <a:off x="6217920" y="4151376"/>
            <a:ext cx="2423160" cy="0"/>
          </a:xfrm>
          <a:prstGeom prst="line">
            <a:avLst/>
          </a:prstGeom>
          <a:noFill/>
          <a:ln w="9525">
            <a:solidFill>
              <a:srgbClr val="C7CDD2"/>
            </a:solidFill>
            <a:prstDash val="dash"/>
          </a:ln>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Think–Write–Respond / Piensa y Escribe</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15</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000" i="1" dirty="0">
                <a:solidFill>
                  <a:srgbClr val="8A96A3"/>
                </a:solidFill>
                <a:latin typeface="Hanken Grotesk" pitchFamily="34" charset="0"/>
                <a:ea typeface="Hanken Grotesk" pitchFamily="34" charset="-122"/>
                <a:cs typeface="Hanken Grotesk" pitchFamily="34" charset="-120"/>
              </a:rPr>
              <a:t>Use evidence from today's lesson to complete each frame.</a:t>
            </a:r>
            <a:endParaRPr lang="en-US" sz="1000" dirty="0"/>
          </a:p>
        </p:txBody>
      </p:sp>
      <p:sp>
        <p:nvSpPr>
          <p:cNvPr id="18" name="Shape 16"/>
          <p:cNvSpPr/>
          <p:nvPr/>
        </p:nvSpPr>
        <p:spPr>
          <a:xfrm>
            <a:off x="411480" y="96012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05156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1 — </a:t>
            </a:r>
            <a:pPr indent="0" marL="0">
              <a:buNone/>
            </a:pPr>
            <a:r>
              <a:rPr lang="en-US" sz="1100" b="1" dirty="0">
                <a:solidFill>
                  <a:srgbClr val="B0883B"/>
                </a:solidFill>
                <a:latin typeface="Outfit" pitchFamily="34" charset="0"/>
                <a:ea typeface="Outfit" pitchFamily="34" charset="-122"/>
                <a:cs typeface="Outfit" pitchFamily="34" charset="-120"/>
              </a:rPr>
              <a:t>Explain the Rule</a:t>
            </a:r>
            <a:endParaRPr lang="en-US" sz="1100" dirty="0"/>
          </a:p>
        </p:txBody>
      </p:sp>
      <p:sp>
        <p:nvSpPr>
          <p:cNvPr id="20" name="Text 18"/>
          <p:cNvSpPr/>
          <p:nvPr/>
        </p:nvSpPr>
        <p:spPr>
          <a:xfrm>
            <a:off x="594360" y="134416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Today's key idea is "Divide the price by the number of items to get the cost per unit. The lower cost per unit is the better buy." — and it works because ___.</a:t>
            </a:r>
            <a:endParaRPr lang="en-US" sz="1050" dirty="0"/>
          </a:p>
        </p:txBody>
      </p:sp>
      <p:sp>
        <p:nvSpPr>
          <p:cNvPr id="21" name="Shape 19"/>
          <p:cNvSpPr/>
          <p:nvPr/>
        </p:nvSpPr>
        <p:spPr>
          <a:xfrm>
            <a:off x="594360" y="1892808"/>
            <a:ext cx="8046720" cy="0"/>
          </a:xfrm>
          <a:prstGeom prst="line">
            <a:avLst/>
          </a:prstGeom>
          <a:noFill/>
          <a:ln w="9525">
            <a:solidFill>
              <a:srgbClr val="C7CDD2"/>
            </a:solidFill>
            <a:prstDash val="dash"/>
          </a:ln>
        </p:spPr>
      </p:sp>
      <p:sp>
        <p:nvSpPr>
          <p:cNvPr id="22" name="Shape 20"/>
          <p:cNvSpPr/>
          <p:nvPr/>
        </p:nvSpPr>
        <p:spPr>
          <a:xfrm>
            <a:off x="411480" y="224028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33172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2 — </a:t>
            </a:r>
            <a:pPr indent="0" marL="0">
              <a:buNone/>
            </a:pPr>
            <a:r>
              <a:rPr lang="en-US" sz="1100" b="1" dirty="0">
                <a:solidFill>
                  <a:srgbClr val="B0883B"/>
                </a:solidFill>
                <a:latin typeface="Outfit" pitchFamily="34" charset="0"/>
                <a:ea typeface="Outfit" pitchFamily="34" charset="-122"/>
                <a:cs typeface="Outfit" pitchFamily="34" charset="-120"/>
              </a:rPr>
              <a:t>Because / But / So</a:t>
            </a:r>
            <a:endParaRPr lang="en-US" sz="1100" dirty="0"/>
          </a:p>
        </p:txBody>
      </p:sp>
      <p:sp>
        <p:nvSpPr>
          <p:cNvPr id="24" name="Text 22"/>
          <p:cNvSpPr/>
          <p:nvPr/>
        </p:nvSpPr>
        <p:spPr>
          <a:xfrm>
            <a:off x="594360" y="262432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Because Unit Rate means ___, but a tricky part is ___, so I have to ___.</a:t>
            </a:r>
            <a:endParaRPr lang="en-US" sz="1050" dirty="0"/>
          </a:p>
        </p:txBody>
      </p:sp>
      <p:sp>
        <p:nvSpPr>
          <p:cNvPr id="25" name="Shape 23"/>
          <p:cNvSpPr/>
          <p:nvPr/>
        </p:nvSpPr>
        <p:spPr>
          <a:xfrm>
            <a:off x="594360" y="3172968"/>
            <a:ext cx="8046720" cy="0"/>
          </a:xfrm>
          <a:prstGeom prst="line">
            <a:avLst/>
          </a:prstGeom>
          <a:noFill/>
          <a:ln w="9525">
            <a:solidFill>
              <a:srgbClr val="C7CDD2"/>
            </a:solidFill>
            <a:prstDash val="dash"/>
          </a:ln>
        </p:spPr>
      </p:sp>
      <p:sp>
        <p:nvSpPr>
          <p:cNvPr id="26" name="Shape 24"/>
          <p:cNvSpPr/>
          <p:nvPr/>
        </p:nvSpPr>
        <p:spPr>
          <a:xfrm>
            <a:off x="411480" y="352044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361188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3 — </a:t>
            </a:r>
            <a:pPr indent="0" marL="0">
              <a:buNone/>
            </a:pPr>
            <a:r>
              <a:rPr lang="en-US" sz="1100" b="1" dirty="0">
                <a:solidFill>
                  <a:srgbClr val="B0883B"/>
                </a:solidFill>
                <a:latin typeface="Outfit" pitchFamily="34" charset="0"/>
                <a:ea typeface="Outfit" pitchFamily="34" charset="-122"/>
                <a:cs typeface="Outfit" pitchFamily="34" charset="-120"/>
              </a:rPr>
              <a:t>Catch the Mistake</a:t>
            </a:r>
            <a:endParaRPr lang="en-US" sz="1100" dirty="0"/>
          </a:p>
        </p:txBody>
      </p:sp>
      <p:sp>
        <p:nvSpPr>
          <p:cNvPr id="28" name="Text 26"/>
          <p:cNvSpPr/>
          <p:nvPr/>
        </p:nvSpPr>
        <p:spPr>
          <a:xfrm>
            <a:off x="594360" y="390448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A common mistake with Unit Rate is ___. It happens because ___, and the fix is ___.</a:t>
            </a:r>
            <a:endParaRPr lang="en-US" sz="1050" dirty="0"/>
          </a:p>
        </p:txBody>
      </p:sp>
      <p:sp>
        <p:nvSpPr>
          <p:cNvPr id="29" name="Shape 27"/>
          <p:cNvSpPr/>
          <p:nvPr/>
        </p:nvSpPr>
        <p:spPr>
          <a:xfrm>
            <a:off x="594360" y="4453128"/>
            <a:ext cx="8046720" cy="0"/>
          </a:xfrm>
          <a:prstGeom prst="line">
            <a:avLst/>
          </a:prstGeom>
          <a:noFill/>
          <a:ln w="9525">
            <a:solidFill>
              <a:srgbClr val="C7CDD2"/>
            </a:solidFill>
            <a:prstDash val="dash"/>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Exit Ticket / Boleto de Salida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16</a:t>
            </a:r>
            <a:endParaRPr lang="en-US" sz="800" dirty="0"/>
          </a:p>
        </p:txBody>
      </p:sp>
      <p:sp>
        <p:nvSpPr>
          <p:cNvPr id="17" name="Shape 15"/>
          <p:cNvSpPr/>
          <p:nvPr/>
        </p:nvSpPr>
        <p:spPr>
          <a:xfrm>
            <a:off x="411480" y="685800"/>
            <a:ext cx="416052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Reflection / Reflexión</a:t>
            </a:r>
            <a:endParaRPr lang="en-US" sz="1000" dirty="0"/>
          </a:p>
        </p:txBody>
      </p:sp>
      <p:sp>
        <p:nvSpPr>
          <p:cNvPr id="19" name="Text 17"/>
          <p:cNvSpPr/>
          <p:nvPr/>
        </p:nvSpPr>
        <p:spPr>
          <a:xfrm>
            <a:off x="594360" y="109728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Today I learned that ___ because ___.</a:t>
            </a:r>
            <a:endParaRPr lang="en-US" sz="1100" dirty="0"/>
          </a:p>
        </p:txBody>
      </p:sp>
      <p:sp>
        <p:nvSpPr>
          <p:cNvPr id="20" name="Shape 18"/>
          <p:cNvSpPr/>
          <p:nvPr/>
        </p:nvSpPr>
        <p:spPr>
          <a:xfrm>
            <a:off x="594360" y="1783080"/>
            <a:ext cx="3794760" cy="0"/>
          </a:xfrm>
          <a:prstGeom prst="line">
            <a:avLst/>
          </a:prstGeom>
          <a:noFill/>
          <a:ln w="9525">
            <a:solidFill>
              <a:srgbClr val="C7CDD2"/>
            </a:solidFill>
            <a:prstDash val="dash"/>
          </a:ln>
        </p:spPr>
      </p:sp>
      <p:sp>
        <p:nvSpPr>
          <p:cNvPr id="21" name="Shape 19"/>
          <p:cNvSpPr/>
          <p:nvPr/>
        </p:nvSpPr>
        <p:spPr>
          <a:xfrm>
            <a:off x="594360" y="2093976"/>
            <a:ext cx="3794760" cy="0"/>
          </a:xfrm>
          <a:prstGeom prst="line">
            <a:avLst/>
          </a:prstGeom>
          <a:noFill/>
          <a:ln w="9525">
            <a:solidFill>
              <a:srgbClr val="C7CDD2"/>
            </a:solidFill>
            <a:prstDash val="dash"/>
          </a:ln>
        </p:spPr>
      </p:sp>
      <p:sp>
        <p:nvSpPr>
          <p:cNvPr id="22" name="Shape 20"/>
          <p:cNvSpPr/>
          <p:nvPr/>
        </p:nvSpPr>
        <p:spPr>
          <a:xfrm>
            <a:off x="594360" y="2404872"/>
            <a:ext cx="3794760" cy="0"/>
          </a:xfrm>
          <a:prstGeom prst="line">
            <a:avLst/>
          </a:prstGeom>
          <a:noFill/>
          <a:ln w="9525">
            <a:solidFill>
              <a:srgbClr val="C7CDD2"/>
            </a:solidFill>
            <a:prstDash val="dash"/>
          </a:ln>
        </p:spPr>
      </p:sp>
      <p:sp>
        <p:nvSpPr>
          <p:cNvPr id="23" name="Text 21"/>
          <p:cNvSpPr/>
          <p:nvPr/>
        </p:nvSpPr>
        <p:spPr>
          <a:xfrm>
            <a:off x="594360" y="283464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One thing I am still not sure about is ___.</a:t>
            </a:r>
            <a:endParaRPr lang="en-US" sz="1100" dirty="0"/>
          </a:p>
        </p:txBody>
      </p:sp>
      <p:sp>
        <p:nvSpPr>
          <p:cNvPr id="24" name="Shape 22"/>
          <p:cNvSpPr/>
          <p:nvPr/>
        </p:nvSpPr>
        <p:spPr>
          <a:xfrm>
            <a:off x="594360" y="3520440"/>
            <a:ext cx="3794760" cy="0"/>
          </a:xfrm>
          <a:prstGeom prst="line">
            <a:avLst/>
          </a:prstGeom>
          <a:noFill/>
          <a:ln w="9525">
            <a:solidFill>
              <a:srgbClr val="C7CDD2"/>
            </a:solidFill>
            <a:prstDash val="dash"/>
          </a:ln>
        </p:spPr>
      </p:sp>
      <p:sp>
        <p:nvSpPr>
          <p:cNvPr id="25" name="Shape 23"/>
          <p:cNvSpPr/>
          <p:nvPr/>
        </p:nvSpPr>
        <p:spPr>
          <a:xfrm>
            <a:off x="594360" y="3831336"/>
            <a:ext cx="3794760" cy="0"/>
          </a:xfrm>
          <a:prstGeom prst="line">
            <a:avLst/>
          </a:prstGeom>
          <a:noFill/>
          <a:ln w="9525">
            <a:solidFill>
              <a:srgbClr val="C7CDD2"/>
            </a:solidFill>
            <a:prstDash val="dash"/>
          </a:ln>
        </p:spPr>
      </p:sp>
      <p:sp>
        <p:nvSpPr>
          <p:cNvPr id="26" name="Shape 24"/>
          <p:cNvSpPr/>
          <p:nvPr/>
        </p:nvSpPr>
        <p:spPr>
          <a:xfrm>
            <a:off x="594360" y="4142232"/>
            <a:ext cx="3794760" cy="0"/>
          </a:xfrm>
          <a:prstGeom prst="line">
            <a:avLst/>
          </a:prstGeom>
          <a:noFill/>
          <a:ln w="9525">
            <a:solidFill>
              <a:srgbClr val="C7CDD2"/>
            </a:solidFill>
            <a:prstDash val="dash"/>
          </a:ln>
        </p:spPr>
      </p:sp>
      <p:sp>
        <p:nvSpPr>
          <p:cNvPr id="27" name="Shape 25"/>
          <p:cNvSpPr/>
          <p:nvPr/>
        </p:nvSpPr>
        <p:spPr>
          <a:xfrm>
            <a:off x="4709160" y="685800"/>
            <a:ext cx="41148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4709160" y="685800"/>
            <a:ext cx="4114800" cy="274320"/>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Quick Exit Ticket</a:t>
            </a:r>
            <a:endParaRPr lang="en-US" sz="1000" dirty="0"/>
          </a:p>
        </p:txBody>
      </p:sp>
      <p:sp>
        <p:nvSpPr>
          <p:cNvPr id="29" name="Text 27"/>
          <p:cNvSpPr/>
          <p:nvPr/>
        </p:nvSpPr>
        <p:spPr>
          <a:xfrm>
            <a:off x="4892040" y="1097280"/>
            <a:ext cx="3749040" cy="64008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Tier 1 — </a:t>
            </a:r>
            <a:pPr indent="0" marL="0">
              <a:buNone/>
            </a:pPr>
            <a:r>
              <a:rPr lang="en-US" sz="1050" dirty="0">
                <a:solidFill>
                  <a:srgbClr val="17324D"/>
                </a:solidFill>
                <a:latin typeface="Hanken Grotesk" pitchFamily="34" charset="0"/>
                <a:ea typeface="Hanken Grotesk" pitchFamily="34" charset="-122"/>
                <a:cs typeface="Hanken Grotesk" pitchFamily="34" charset="-120"/>
              </a:rPr>
              <a:t>A car travels 195 miles on 6 gallons of gas. What is the unit rate in miles per gallon?</a:t>
            </a:r>
            <a:endParaRPr lang="en-US" sz="1050" dirty="0"/>
          </a:p>
        </p:txBody>
      </p:sp>
      <p:sp>
        <p:nvSpPr>
          <p:cNvPr id="30" name="Text 28"/>
          <p:cNvSpPr/>
          <p:nvPr/>
        </p:nvSpPr>
        <p:spPr>
          <a:xfrm>
            <a:off x="5029200" y="1783080"/>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A.  32.5 miles per gallon</a:t>
            </a:r>
            <a:endParaRPr lang="en-US" sz="1000" dirty="0"/>
          </a:p>
        </p:txBody>
      </p:sp>
      <p:sp>
        <p:nvSpPr>
          <p:cNvPr id="31" name="Text 29"/>
          <p:cNvSpPr/>
          <p:nvPr/>
        </p:nvSpPr>
        <p:spPr>
          <a:xfrm>
            <a:off x="5029200" y="2093976"/>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B.  33 miles per gallon</a:t>
            </a:r>
            <a:endParaRPr lang="en-US" sz="1000" dirty="0"/>
          </a:p>
        </p:txBody>
      </p:sp>
      <p:sp>
        <p:nvSpPr>
          <p:cNvPr id="32" name="Text 30"/>
          <p:cNvSpPr/>
          <p:nvPr/>
        </p:nvSpPr>
        <p:spPr>
          <a:xfrm>
            <a:off x="5029200" y="2404872"/>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C.  30 miles per gallon</a:t>
            </a:r>
            <a:endParaRPr lang="en-US" sz="1000" dirty="0"/>
          </a:p>
        </p:txBody>
      </p:sp>
      <p:sp>
        <p:nvSpPr>
          <p:cNvPr id="33" name="Text 31"/>
          <p:cNvSpPr/>
          <p:nvPr/>
        </p:nvSpPr>
        <p:spPr>
          <a:xfrm>
            <a:off x="5029200" y="2715768"/>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D.  1,170 miles per gallon</a:t>
            </a:r>
            <a:endParaRPr lang="en-US" sz="1000" dirty="0"/>
          </a:p>
        </p:txBody>
      </p:sp>
      <p:sp>
        <p:nvSpPr>
          <p:cNvPr id="34" name="Text 32"/>
          <p:cNvSpPr/>
          <p:nvPr/>
        </p:nvSpPr>
        <p:spPr>
          <a:xfrm>
            <a:off x="4892040" y="3163824"/>
            <a:ext cx="3749040" cy="50292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Tier 2 — </a:t>
            </a:r>
            <a:pPr indent="0" marL="0">
              <a:buNone/>
            </a:pPr>
            <a:r>
              <a:rPr lang="en-US" sz="1050" dirty="0">
                <a:solidFill>
                  <a:srgbClr val="17324D"/>
                </a:solidFill>
                <a:latin typeface="Hanken Grotesk" pitchFamily="34" charset="0"/>
                <a:ea typeface="Hanken Grotesk" pitchFamily="34" charset="-122"/>
                <a:cs typeface="Hanken Grotesk" pitchFamily="34" charset="-120"/>
              </a:rPr>
              <a:t>Explain how you know your answer is correct. Use at least one vocabulary word.</a:t>
            </a:r>
            <a:endParaRPr lang="en-US" sz="1050" dirty="0"/>
          </a:p>
        </p:txBody>
      </p:sp>
      <p:sp>
        <p:nvSpPr>
          <p:cNvPr id="35" name="Shape 33"/>
          <p:cNvSpPr/>
          <p:nvPr/>
        </p:nvSpPr>
        <p:spPr>
          <a:xfrm>
            <a:off x="4892040" y="3803904"/>
            <a:ext cx="3749040" cy="0"/>
          </a:xfrm>
          <a:prstGeom prst="line">
            <a:avLst/>
          </a:prstGeom>
          <a:noFill/>
          <a:ln w="9525">
            <a:solidFill>
              <a:srgbClr val="C7CDD2"/>
            </a:solidFill>
            <a:prstDash val="dash"/>
          </a:ln>
        </p:spPr>
      </p:sp>
      <p:sp>
        <p:nvSpPr>
          <p:cNvPr id="36" name="Shape 34"/>
          <p:cNvSpPr/>
          <p:nvPr/>
        </p:nvSpPr>
        <p:spPr>
          <a:xfrm>
            <a:off x="4892040" y="4096512"/>
            <a:ext cx="3749040" cy="0"/>
          </a:xfrm>
          <a:prstGeom prst="line">
            <a:avLst/>
          </a:prstGeom>
          <a:noFill/>
          <a:ln w="9525">
            <a:solidFill>
              <a:srgbClr val="C7CDD2"/>
            </a:solidFill>
            <a:prstDash val="dash"/>
          </a:ln>
        </p:spPr>
      </p:sp>
      <p:sp>
        <p:nvSpPr>
          <p:cNvPr id="37" name="Shape 35"/>
          <p:cNvSpPr/>
          <p:nvPr/>
        </p:nvSpPr>
        <p:spPr>
          <a:xfrm>
            <a:off x="4892040" y="4389120"/>
            <a:ext cx="3749040" cy="0"/>
          </a:xfrm>
          <a:prstGeom prst="line">
            <a:avLst/>
          </a:prstGeom>
          <a:noFill/>
          <a:ln w="9525">
            <a:solidFill>
              <a:srgbClr val="C7CDD2"/>
            </a:solidFill>
            <a:prstDash val="dash"/>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Goal Tracker / Seguimiento de Metas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17</a:t>
            </a:r>
            <a:endParaRPr lang="en-US" sz="800" dirty="0"/>
          </a:p>
        </p:txBody>
      </p:sp>
      <p:sp>
        <p:nvSpPr>
          <p:cNvPr id="17" name="Shape 15"/>
          <p:cNvSpPr/>
          <p:nvPr/>
        </p:nvSpPr>
        <p:spPr>
          <a:xfrm>
            <a:off x="411480" y="658368"/>
            <a:ext cx="8412480" cy="502920"/>
          </a:xfrm>
          <a:prstGeom prst="roundRect">
            <a:avLst>
              <a:gd name="adj" fmla="val 14545"/>
            </a:avLst>
          </a:prstGeom>
          <a:solidFill>
            <a:srgbClr val="17324D"/>
          </a:solidFill>
          <a:ln/>
        </p:spPr>
      </p:sp>
      <p:sp>
        <p:nvSpPr>
          <p:cNvPr id="18" name="Text 16"/>
          <p:cNvSpPr/>
          <p:nvPr/>
        </p:nvSpPr>
        <p:spPr>
          <a:xfrm>
            <a:off x="640080" y="658368"/>
            <a:ext cx="7955280" cy="502920"/>
          </a:xfrm>
          <a:prstGeom prst="rect">
            <a:avLst/>
          </a:prstGeom>
          <a:noFill/>
          <a:ln/>
        </p:spPr>
        <p:txBody>
          <a:bodyPr wrap="square" rtlCol="0" anchor="ctr"/>
          <a:lstStyle/>
          <a:p>
            <a:pPr indent="0" marL="0">
              <a:buNone/>
            </a:pPr>
            <a:r>
              <a:rPr lang="en-US" sz="1100" b="1" dirty="0">
                <a:solidFill>
                  <a:srgbClr val="F2C15B"/>
                </a:solidFill>
                <a:latin typeface="Hanken Grotesk" pitchFamily="34" charset="0"/>
                <a:ea typeface="Hanken Grotesk" pitchFamily="34" charset="-122"/>
                <a:cs typeface="Hanken Grotesk" pitchFamily="34" charset="-120"/>
              </a:rPr>
              <a:t>My Goal:  </a:t>
            </a:r>
            <a:pPr indent="0" marL="0">
              <a:buNone/>
            </a:pPr>
            <a:r>
              <a:rPr lang="en-US" sz="1100" dirty="0">
                <a:solidFill>
                  <a:srgbClr val="FFFFFF"/>
                </a:solidFill>
                <a:latin typeface="Hanken Grotesk" pitchFamily="34" charset="0"/>
                <a:ea typeface="Hanken Grotesk" pitchFamily="34" charset="-122"/>
                <a:cs typeface="Hanken Grotesk" pitchFamily="34" charset="-120"/>
              </a:rPr>
              <a:t>I can solve real-world problems by using unit rates to compare options.</a:t>
            </a:r>
            <a:endParaRPr lang="en-US" sz="1100" dirty="0"/>
          </a:p>
        </p:txBody>
      </p:sp>
      <p:sp>
        <p:nvSpPr>
          <p:cNvPr id="19" name="Shape 17"/>
          <p:cNvSpPr/>
          <p:nvPr/>
        </p:nvSpPr>
        <p:spPr>
          <a:xfrm>
            <a:off x="411480" y="1371600"/>
            <a:ext cx="1965960" cy="2377440"/>
          </a:xfrm>
          <a:prstGeom prst="roundRect">
            <a:avLst>
              <a:gd name="adj" fmla="val 3721"/>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0" name="Shape 18"/>
          <p:cNvSpPr/>
          <p:nvPr/>
        </p:nvSpPr>
        <p:spPr>
          <a:xfrm>
            <a:off x="1138428" y="1508760"/>
            <a:ext cx="512064" cy="512064"/>
          </a:xfrm>
          <a:prstGeom prst="ellipse">
            <a:avLst/>
          </a:prstGeom>
          <a:solidFill>
            <a:srgbClr val="B0883B"/>
          </a:solidFill>
          <a:ln/>
        </p:spPr>
      </p:sp>
      <p:sp>
        <p:nvSpPr>
          <p:cNvPr id="21" name="Text 19"/>
          <p:cNvSpPr/>
          <p:nvPr/>
        </p:nvSpPr>
        <p:spPr>
          <a:xfrm>
            <a:off x="113842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1</a:t>
            </a:r>
            <a:endParaRPr lang="en-US" sz="2000" dirty="0"/>
          </a:p>
        </p:txBody>
      </p:sp>
      <p:sp>
        <p:nvSpPr>
          <p:cNvPr id="22" name="Text 20"/>
          <p:cNvSpPr/>
          <p:nvPr/>
        </p:nvSpPr>
        <p:spPr>
          <a:xfrm>
            <a:off x="45720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Not Yet</a:t>
            </a:r>
            <a:endParaRPr lang="en-US" sz="1150" dirty="0"/>
          </a:p>
        </p:txBody>
      </p:sp>
      <p:sp>
        <p:nvSpPr>
          <p:cNvPr id="23" name="Text 21"/>
          <p:cNvSpPr/>
          <p:nvPr/>
        </p:nvSpPr>
        <p:spPr>
          <a:xfrm>
            <a:off x="52120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need more help. This does not make sense to me yet.</a:t>
            </a:r>
            <a:endParaRPr lang="en-US" sz="900" dirty="0"/>
          </a:p>
        </p:txBody>
      </p:sp>
      <p:sp>
        <p:nvSpPr>
          <p:cNvPr id="24" name="Text 22"/>
          <p:cNvSpPr/>
          <p:nvPr/>
        </p:nvSpPr>
        <p:spPr>
          <a:xfrm>
            <a:off x="45720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25" name="Shape 23"/>
          <p:cNvSpPr/>
          <p:nvPr/>
        </p:nvSpPr>
        <p:spPr>
          <a:xfrm>
            <a:off x="2560320" y="1371600"/>
            <a:ext cx="1965960" cy="2377440"/>
          </a:xfrm>
          <a:prstGeom prst="roundRect">
            <a:avLst>
              <a:gd name="adj" fmla="val 3721"/>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Shape 24"/>
          <p:cNvSpPr/>
          <p:nvPr/>
        </p:nvSpPr>
        <p:spPr>
          <a:xfrm>
            <a:off x="3287268" y="1508760"/>
            <a:ext cx="512064" cy="512064"/>
          </a:xfrm>
          <a:prstGeom prst="ellipse">
            <a:avLst/>
          </a:prstGeom>
          <a:solidFill>
            <a:srgbClr val="B0883B"/>
          </a:solidFill>
          <a:ln/>
        </p:spPr>
      </p:sp>
      <p:sp>
        <p:nvSpPr>
          <p:cNvPr id="27" name="Text 25"/>
          <p:cNvSpPr/>
          <p:nvPr/>
        </p:nvSpPr>
        <p:spPr>
          <a:xfrm>
            <a:off x="328726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2</a:t>
            </a:r>
            <a:endParaRPr lang="en-US" sz="2000" dirty="0"/>
          </a:p>
        </p:txBody>
      </p:sp>
      <p:sp>
        <p:nvSpPr>
          <p:cNvPr id="28" name="Text 26"/>
          <p:cNvSpPr/>
          <p:nvPr/>
        </p:nvSpPr>
        <p:spPr>
          <a:xfrm>
            <a:off x="260604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Getting There</a:t>
            </a:r>
            <a:endParaRPr lang="en-US" sz="1150" dirty="0"/>
          </a:p>
        </p:txBody>
      </p:sp>
      <p:sp>
        <p:nvSpPr>
          <p:cNvPr id="29" name="Text 27"/>
          <p:cNvSpPr/>
          <p:nvPr/>
        </p:nvSpPr>
        <p:spPr>
          <a:xfrm>
            <a:off x="267004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understand the idea but I make mistakes when I work.</a:t>
            </a:r>
            <a:endParaRPr lang="en-US" sz="900" dirty="0"/>
          </a:p>
        </p:txBody>
      </p:sp>
      <p:sp>
        <p:nvSpPr>
          <p:cNvPr id="30" name="Text 28"/>
          <p:cNvSpPr/>
          <p:nvPr/>
        </p:nvSpPr>
        <p:spPr>
          <a:xfrm>
            <a:off x="260604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1" name="Shape 29"/>
          <p:cNvSpPr/>
          <p:nvPr/>
        </p:nvSpPr>
        <p:spPr>
          <a:xfrm>
            <a:off x="4709160" y="1371600"/>
            <a:ext cx="1965960" cy="2377440"/>
          </a:xfrm>
          <a:prstGeom prst="roundRect">
            <a:avLst>
              <a:gd name="adj" fmla="val 3721"/>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2" name="Shape 30"/>
          <p:cNvSpPr/>
          <p:nvPr/>
        </p:nvSpPr>
        <p:spPr>
          <a:xfrm>
            <a:off x="5436108" y="1508760"/>
            <a:ext cx="512064" cy="512064"/>
          </a:xfrm>
          <a:prstGeom prst="ellipse">
            <a:avLst/>
          </a:prstGeom>
          <a:solidFill>
            <a:srgbClr val="B0883B"/>
          </a:solidFill>
          <a:ln/>
        </p:spPr>
      </p:sp>
      <p:sp>
        <p:nvSpPr>
          <p:cNvPr id="33" name="Text 31"/>
          <p:cNvSpPr/>
          <p:nvPr/>
        </p:nvSpPr>
        <p:spPr>
          <a:xfrm>
            <a:off x="543610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3</a:t>
            </a:r>
            <a:endParaRPr lang="en-US" sz="2000" dirty="0"/>
          </a:p>
        </p:txBody>
      </p:sp>
      <p:sp>
        <p:nvSpPr>
          <p:cNvPr id="34" name="Text 32"/>
          <p:cNvSpPr/>
          <p:nvPr/>
        </p:nvSpPr>
        <p:spPr>
          <a:xfrm>
            <a:off x="475488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Got It!</a:t>
            </a:r>
            <a:endParaRPr lang="en-US" sz="1150" dirty="0"/>
          </a:p>
        </p:txBody>
      </p:sp>
      <p:sp>
        <p:nvSpPr>
          <p:cNvPr id="35" name="Text 33"/>
          <p:cNvSpPr/>
          <p:nvPr/>
        </p:nvSpPr>
        <p:spPr>
          <a:xfrm>
            <a:off x="481888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solve problems on my own and explain my thinking.</a:t>
            </a:r>
            <a:endParaRPr lang="en-US" sz="900" dirty="0"/>
          </a:p>
        </p:txBody>
      </p:sp>
      <p:sp>
        <p:nvSpPr>
          <p:cNvPr id="36" name="Text 34"/>
          <p:cNvSpPr/>
          <p:nvPr/>
        </p:nvSpPr>
        <p:spPr>
          <a:xfrm>
            <a:off x="475488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7" name="Shape 35"/>
          <p:cNvSpPr/>
          <p:nvPr/>
        </p:nvSpPr>
        <p:spPr>
          <a:xfrm>
            <a:off x="6858000" y="1371600"/>
            <a:ext cx="1965960" cy="2377440"/>
          </a:xfrm>
          <a:prstGeom prst="roundRect">
            <a:avLst>
              <a:gd name="adj" fmla="val 3721"/>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Shape 36"/>
          <p:cNvSpPr/>
          <p:nvPr/>
        </p:nvSpPr>
        <p:spPr>
          <a:xfrm>
            <a:off x="7584948" y="1508760"/>
            <a:ext cx="512064" cy="512064"/>
          </a:xfrm>
          <a:prstGeom prst="ellipse">
            <a:avLst/>
          </a:prstGeom>
          <a:solidFill>
            <a:srgbClr val="B0883B"/>
          </a:solidFill>
          <a:ln/>
        </p:spPr>
      </p:sp>
      <p:sp>
        <p:nvSpPr>
          <p:cNvPr id="39" name="Text 37"/>
          <p:cNvSpPr/>
          <p:nvPr/>
        </p:nvSpPr>
        <p:spPr>
          <a:xfrm>
            <a:off x="758494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4</a:t>
            </a:r>
            <a:endParaRPr lang="en-US" sz="2000" dirty="0"/>
          </a:p>
        </p:txBody>
      </p:sp>
      <p:sp>
        <p:nvSpPr>
          <p:cNvPr id="40" name="Text 38"/>
          <p:cNvSpPr/>
          <p:nvPr/>
        </p:nvSpPr>
        <p:spPr>
          <a:xfrm>
            <a:off x="690372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Can Teach It</a:t>
            </a:r>
            <a:endParaRPr lang="en-US" sz="1150" dirty="0"/>
          </a:p>
        </p:txBody>
      </p:sp>
      <p:sp>
        <p:nvSpPr>
          <p:cNvPr id="41" name="Text 39"/>
          <p:cNvSpPr/>
          <p:nvPr/>
        </p:nvSpPr>
        <p:spPr>
          <a:xfrm>
            <a:off x="696772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clearly teach this strategy to a classmate.</a:t>
            </a:r>
            <a:endParaRPr lang="en-US" sz="900" dirty="0"/>
          </a:p>
        </p:txBody>
      </p:sp>
      <p:sp>
        <p:nvSpPr>
          <p:cNvPr id="42" name="Text 40"/>
          <p:cNvSpPr/>
          <p:nvPr/>
        </p:nvSpPr>
        <p:spPr>
          <a:xfrm>
            <a:off x="690372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43" name="Shape 41"/>
          <p:cNvSpPr/>
          <p:nvPr/>
        </p:nvSpPr>
        <p:spPr>
          <a:xfrm>
            <a:off x="411480" y="3977640"/>
            <a:ext cx="8412480" cy="685800"/>
          </a:xfrm>
          <a:prstGeom prst="roundRect">
            <a:avLst>
              <a:gd name="adj" fmla="val 10667"/>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44" name="Text 42"/>
          <p:cNvSpPr/>
          <p:nvPr/>
        </p:nvSpPr>
        <p:spPr>
          <a:xfrm>
            <a:off x="640080" y="3977640"/>
            <a:ext cx="7955280" cy="685800"/>
          </a:xfrm>
          <a:prstGeom prst="rect">
            <a:avLst/>
          </a:prstGeom>
          <a:noFill/>
          <a:ln/>
        </p:spPr>
        <p:txBody>
          <a:bodyPr wrap="square" rtlCol="0" anchor="ctr"/>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My next step:  </a:t>
            </a:r>
            <a:pPr indent="0" marL="0">
              <a:buNone/>
            </a:pPr>
            <a:r>
              <a:rPr lang="en-US" sz="1050" dirty="0">
                <a:solidFill>
                  <a:srgbClr val="24323F"/>
                </a:solidFill>
                <a:latin typeface="Hanken Grotesk" pitchFamily="34" charset="0"/>
                <a:ea typeface="Hanken Grotesk" pitchFamily="34" charset="-122"/>
                <a:cs typeface="Hanken Grotesk" pitchFamily="34" charset="-120"/>
              </a:rPr>
              <a:t>To move up one level, I will ___.</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Learning Objectives / Objetivos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2</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100" i="1" dirty="0">
                <a:solidFill>
                  <a:srgbClr val="8A96A3"/>
                </a:solidFill>
                <a:latin typeface="Hanken Grotesk" pitchFamily="34" charset="0"/>
                <a:ea typeface="Hanken Grotesk" pitchFamily="34" charset="-122"/>
                <a:cs typeface="Hanken Grotesk" pitchFamily="34" charset="-120"/>
              </a:rPr>
              <a:t>Today's goals — what I will know and be able to say:</a:t>
            </a:r>
            <a:endParaRPr lang="en-US" sz="1100" dirty="0"/>
          </a:p>
        </p:txBody>
      </p:sp>
      <p:sp>
        <p:nvSpPr>
          <p:cNvPr id="18" name="Shape 16"/>
          <p:cNvSpPr/>
          <p:nvPr/>
        </p:nvSpPr>
        <p:spPr>
          <a:xfrm>
            <a:off x="411480" y="1005840"/>
            <a:ext cx="8412480" cy="1600200"/>
          </a:xfrm>
          <a:prstGeom prst="roundRect">
            <a:avLst>
              <a:gd name="adj" fmla="val 4571"/>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170432"/>
            <a:ext cx="1920240" cy="310896"/>
          </a:xfrm>
          <a:prstGeom prst="rect">
            <a:avLst>
              <a:gd name="adj" fmla="val 50000"/>
            </a:avLst>
          </a:prstGeom>
          <a:solidFill>
            <a:srgbClr val="B0883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CONTENT OBJECTIVE</a:t>
            </a:r>
            <a:endParaRPr lang="en-US" sz="1000" dirty="0"/>
          </a:p>
        </p:txBody>
      </p:sp>
      <p:sp>
        <p:nvSpPr>
          <p:cNvPr id="20" name="Text 18"/>
          <p:cNvSpPr/>
          <p:nvPr/>
        </p:nvSpPr>
        <p:spPr>
          <a:xfrm>
            <a:off x="2651760" y="1170432"/>
            <a:ext cx="6035040" cy="310896"/>
          </a:xfrm>
          <a:prstGeom prst="rect">
            <a:avLst/>
          </a:prstGeom>
          <a:noFill/>
          <a:ln/>
        </p:spPr>
        <p:txBody>
          <a:bodyPr wrap="square" rtlCol="0" anchor="ctr"/>
          <a:lstStyle/>
          <a:p>
            <a:pPr indent="0" marL="0">
              <a:buNone/>
            </a:pPr>
            <a:r>
              <a:rPr lang="en-US" sz="1300" b="1" dirty="0">
                <a:solidFill>
                  <a:srgbClr val="B0883B"/>
                </a:solidFill>
                <a:latin typeface="Outfit" pitchFamily="34" charset="0"/>
                <a:ea typeface="Outfit" pitchFamily="34" charset="-122"/>
                <a:cs typeface="Outfit" pitchFamily="34" charset="-120"/>
              </a:rPr>
              <a:t>I can…  </a:t>
            </a:r>
            <a:pPr indent="0" marL="0">
              <a:buNone/>
            </a:pPr>
            <a:r>
              <a:rPr lang="en-US" sz="1100" i="1" dirty="0">
                <a:solidFill>
                  <a:srgbClr val="8A96A3"/>
                </a:solidFill>
                <a:latin typeface="Outfit" pitchFamily="34" charset="0"/>
                <a:ea typeface="Outfit" pitchFamily="34" charset="-122"/>
                <a:cs typeface="Outfit" pitchFamily="34" charset="-120"/>
              </a:rPr>
              <a:t>Yo puedo…</a:t>
            </a:r>
            <a:endParaRPr lang="en-US" sz="1300" dirty="0"/>
          </a:p>
        </p:txBody>
      </p:sp>
      <p:sp>
        <p:nvSpPr>
          <p:cNvPr id="21" name="Text 19"/>
          <p:cNvSpPr/>
          <p:nvPr/>
        </p:nvSpPr>
        <p:spPr>
          <a:xfrm>
            <a:off x="640080" y="1572768"/>
            <a:ext cx="7955280" cy="914400"/>
          </a:xfrm>
          <a:prstGeom prst="rect">
            <a:avLst/>
          </a:prstGeom>
          <a:noFill/>
          <a:ln/>
        </p:spPr>
        <p:txBody>
          <a:bodyPr wrap="square" rtlCol="0" anchor="t"/>
          <a:lstStyle/>
          <a:p>
            <a:pPr indent="0" marL="0">
              <a:lnSpc>
                <a:spcPct val="105000"/>
              </a:lnSpc>
              <a:buNone/>
            </a:pPr>
            <a:r>
              <a:rPr lang="en-US" sz="1800" dirty="0">
                <a:solidFill>
                  <a:srgbClr val="17324D"/>
                </a:solidFill>
                <a:latin typeface="Hanken Grotesk" pitchFamily="34" charset="0"/>
                <a:ea typeface="Hanken Grotesk" pitchFamily="34" charset="-122"/>
                <a:cs typeface="Hanken Grotesk" pitchFamily="34" charset="-120"/>
              </a:rPr>
              <a:t>I can solve real-world problems by using unit rates to compare options.</a:t>
            </a:r>
            <a:endParaRPr lang="en-US" sz="1800" dirty="0"/>
          </a:p>
        </p:txBody>
      </p:sp>
      <p:sp>
        <p:nvSpPr>
          <p:cNvPr id="22" name="Shape 20"/>
          <p:cNvSpPr/>
          <p:nvPr/>
        </p:nvSpPr>
        <p:spPr>
          <a:xfrm>
            <a:off x="411480" y="2788920"/>
            <a:ext cx="8412480" cy="1600200"/>
          </a:xfrm>
          <a:prstGeom prst="roundRect">
            <a:avLst>
              <a:gd name="adj" fmla="val 4571"/>
            </a:avLst>
          </a:prstGeom>
          <a:solidFill>
            <a:srgbClr val="FBEFD0"/>
          </a:solidFill>
          <a:ln w="12700">
            <a:solidFill>
              <a:srgbClr val="F2C15B"/>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953512"/>
            <a:ext cx="1920240" cy="310896"/>
          </a:xfrm>
          <a:prstGeom prst="rect">
            <a:avLst>
              <a:gd name="adj" fmla="val 50000"/>
            </a:avLst>
          </a:prstGeom>
          <a:solidFill>
            <a:srgbClr val="B0883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LANGUAGE OBJECTIVE</a:t>
            </a:r>
            <a:endParaRPr lang="en-US" sz="1000" dirty="0"/>
          </a:p>
        </p:txBody>
      </p:sp>
      <p:sp>
        <p:nvSpPr>
          <p:cNvPr id="24" name="Text 22"/>
          <p:cNvSpPr/>
          <p:nvPr/>
        </p:nvSpPr>
        <p:spPr>
          <a:xfrm>
            <a:off x="2651760" y="2953512"/>
            <a:ext cx="6035040" cy="310896"/>
          </a:xfrm>
          <a:prstGeom prst="rect">
            <a:avLst/>
          </a:prstGeom>
          <a:noFill/>
          <a:ln/>
        </p:spPr>
        <p:txBody>
          <a:bodyPr wrap="square" rtlCol="0" anchor="ctr"/>
          <a:lstStyle/>
          <a:p>
            <a:pPr indent="0" marL="0">
              <a:buNone/>
            </a:pPr>
            <a:r>
              <a:rPr lang="en-US" sz="1300" b="1" dirty="0">
                <a:solidFill>
                  <a:srgbClr val="B0883B"/>
                </a:solidFill>
                <a:latin typeface="Outfit" pitchFamily="34" charset="0"/>
                <a:ea typeface="Outfit" pitchFamily="34" charset="-122"/>
                <a:cs typeface="Outfit" pitchFamily="34" charset="-120"/>
              </a:rPr>
              <a:t>I can explain…  </a:t>
            </a:r>
            <a:pPr indent="0" marL="0">
              <a:buNone/>
            </a:pPr>
            <a:r>
              <a:rPr lang="en-US" sz="1100" i="1" dirty="0">
                <a:solidFill>
                  <a:srgbClr val="8A96A3"/>
                </a:solidFill>
                <a:latin typeface="Outfit" pitchFamily="34" charset="0"/>
                <a:ea typeface="Outfit" pitchFamily="34" charset="-122"/>
                <a:cs typeface="Outfit" pitchFamily="34" charset="-120"/>
              </a:rPr>
              <a:t>Puedo explicar…</a:t>
            </a:r>
            <a:endParaRPr lang="en-US" sz="1300" dirty="0"/>
          </a:p>
        </p:txBody>
      </p:sp>
      <p:sp>
        <p:nvSpPr>
          <p:cNvPr id="25" name="Text 23"/>
          <p:cNvSpPr/>
          <p:nvPr/>
        </p:nvSpPr>
        <p:spPr>
          <a:xfrm>
            <a:off x="640080" y="3355848"/>
            <a:ext cx="7955280" cy="914400"/>
          </a:xfrm>
          <a:prstGeom prst="rect">
            <a:avLst/>
          </a:prstGeom>
          <a:noFill/>
          <a:ln/>
        </p:spPr>
        <p:txBody>
          <a:bodyPr wrap="square" rtlCol="0" anchor="t"/>
          <a:lstStyle/>
          <a:p>
            <a:pPr indent="0" marL="0">
              <a:lnSpc>
                <a:spcPct val="105000"/>
              </a:lnSpc>
              <a:buNone/>
            </a:pPr>
            <a:r>
              <a:rPr lang="en-US" sz="1700" dirty="0">
                <a:solidFill>
                  <a:srgbClr val="17324D"/>
                </a:solidFill>
                <a:latin typeface="Hanken Grotesk" pitchFamily="34" charset="0"/>
                <a:ea typeface="Hanken Grotesk" pitchFamily="34" charset="-122"/>
                <a:cs typeface="Hanken Grotesk" pitchFamily="34" charset="-120"/>
              </a:rPr>
              <a:t>I can explain my comparison using the words unit rate, better buy, per unit, and rate.</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Launch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3</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LAUNCH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As supply manager you compare token deals like 500 for $60 and 350 for $38.50. You can't compare totals directly, so what does finding the cost 'per unit' let you do?</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unit rate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per unit</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comparison</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rate</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Explore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4</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EXPLORE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How did the unit rate help you decide the better buy between the two token suppliers in your table?</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unit rate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better buy</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per unit</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comparison</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rate</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Connect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5</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CONNECT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Printer A makes 150 tickets in 5 minutes and Printer B makes 200 in 8 minutes. The manager needs 600 tickets fast. How do unit rates decide the faster printer and the time needed?</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unit rate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rate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per unit</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comparison</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proportion</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Practice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6</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PRACTICE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During practice on Solve Problems with Unit Rates, what strategy did you use when a problem felt tricky?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Unit Rate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Better Buy</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Comparison</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Per Unit</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Be Curious / Sé Curioso</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7</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3716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VISUAL PROMPT</a:t>
            </a:r>
            <a:endParaRPr lang="en-US" sz="900" dirty="0"/>
          </a:p>
        </p:txBody>
      </p:sp>
      <p:sp>
        <p:nvSpPr>
          <p:cNvPr id="19" name="Text 17"/>
          <p:cNvSpPr/>
          <p:nvPr/>
        </p:nvSpPr>
        <p:spPr>
          <a:xfrm>
            <a:off x="594360" y="1207008"/>
            <a:ext cx="379476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Arcade Builder Challenge</a:t>
            </a:r>
            <a:endParaRPr lang="en-US" sz="1100" dirty="0"/>
          </a:p>
        </p:txBody>
      </p:sp>
      <p:sp>
        <p:nvSpPr>
          <p:cNvPr id="20" name="Text 18"/>
          <p:cNvSpPr/>
          <p:nvPr/>
        </p:nvSpPr>
        <p:spPr>
          <a:xfrm>
            <a:off x="594360" y="1508760"/>
            <a:ext cx="3794760" cy="1554480"/>
          </a:xfrm>
          <a:prstGeom prst="rect">
            <a:avLst/>
          </a:prstGeom>
          <a:noFill/>
          <a:ln/>
        </p:spPr>
        <p:txBody>
          <a:bodyPr wrap="square" rtlCol="0" anchor="t"/>
          <a:lstStyle/>
          <a:p>
            <a:pPr indent="0" marL="0">
              <a:buNone/>
            </a:pPr>
            <a:r>
              <a:rPr lang="en-US" sz="1150" dirty="0">
                <a:solidFill>
                  <a:srgbClr val="24323F"/>
                </a:solidFill>
                <a:latin typeface="Hanken Grotesk" pitchFamily="34" charset="0"/>
                <a:ea typeface="Hanken Grotesk" pitchFamily="34" charset="-122"/>
                <a:cs typeface="Hanken Grotesk" pitchFamily="34" charset="-120"/>
              </a:rPr>
              <a:t>You're the new supply manager for the arcade! You need to order tokens, prizes, and snacks from different suppliers. Each supplier offers a different package deal. Your job is to find the unit rate for each deal and figure out which supplier gives you the best value for every item you need to order.</a:t>
            </a:r>
            <a:endParaRPr lang="en-US" sz="1150" dirty="0"/>
          </a:p>
        </p:txBody>
      </p:sp>
      <p:sp>
        <p:nvSpPr>
          <p:cNvPr id="21" name="Text 19"/>
          <p:cNvSpPr/>
          <p:nvPr/>
        </p:nvSpPr>
        <p:spPr>
          <a:xfrm>
            <a:off x="594360" y="3154680"/>
            <a:ext cx="365760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first idea:</a:t>
            </a:r>
            <a:endParaRPr lang="en-US" sz="900" dirty="0"/>
          </a:p>
        </p:txBody>
      </p:sp>
      <p:sp>
        <p:nvSpPr>
          <p:cNvPr id="22" name="Shape 20"/>
          <p:cNvSpPr/>
          <p:nvPr/>
        </p:nvSpPr>
        <p:spPr>
          <a:xfrm>
            <a:off x="594360" y="3566160"/>
            <a:ext cx="3794760" cy="0"/>
          </a:xfrm>
          <a:prstGeom prst="line">
            <a:avLst/>
          </a:prstGeom>
          <a:noFill/>
          <a:ln w="9525">
            <a:solidFill>
              <a:srgbClr val="C7CDD2"/>
            </a:solidFill>
            <a:prstDash val="dash"/>
          </a:ln>
        </p:spPr>
      </p:sp>
      <p:sp>
        <p:nvSpPr>
          <p:cNvPr id="23" name="Shape 21"/>
          <p:cNvSpPr/>
          <p:nvPr/>
        </p:nvSpPr>
        <p:spPr>
          <a:xfrm>
            <a:off x="594360" y="3886200"/>
            <a:ext cx="3794760" cy="0"/>
          </a:xfrm>
          <a:prstGeom prst="line">
            <a:avLst/>
          </a:prstGeom>
          <a:noFill/>
          <a:ln w="9525">
            <a:solidFill>
              <a:srgbClr val="C7CDD2"/>
            </a:solidFill>
            <a:prstDash val="dash"/>
          </a:ln>
        </p:spPr>
      </p:sp>
      <p:sp>
        <p:nvSpPr>
          <p:cNvPr id="24" name="Shape 22"/>
          <p:cNvSpPr/>
          <p:nvPr/>
        </p:nvSpPr>
        <p:spPr>
          <a:xfrm>
            <a:off x="594360" y="4206240"/>
            <a:ext cx="3794760" cy="0"/>
          </a:xfrm>
          <a:prstGeom prst="line">
            <a:avLst/>
          </a:prstGeom>
          <a:noFill/>
          <a:ln w="9525">
            <a:solidFill>
              <a:srgbClr val="C7CDD2"/>
            </a:solidFill>
            <a:prstDash val="dash"/>
          </a:ln>
        </p:spPr>
      </p:sp>
      <p:sp>
        <p:nvSpPr>
          <p:cNvPr id="25" name="Shape 23"/>
          <p:cNvSpPr/>
          <p:nvPr/>
        </p:nvSpPr>
        <p:spPr>
          <a:xfrm>
            <a:off x="4709160" y="685800"/>
            <a:ext cx="4114800" cy="1920240"/>
          </a:xfrm>
          <a:prstGeom prst="roundRect">
            <a:avLst>
              <a:gd name="adj" fmla="val 381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4709160" y="685800"/>
            <a:ext cx="411480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I Notice…</a:t>
            </a:r>
            <a:endParaRPr lang="en-US" sz="1000" dirty="0"/>
          </a:p>
        </p:txBody>
      </p:sp>
      <p:sp>
        <p:nvSpPr>
          <p:cNvPr id="27" name="Text 25"/>
          <p:cNvSpPr/>
          <p:nvPr/>
        </p:nvSpPr>
        <p:spPr>
          <a:xfrm>
            <a:off x="4892040" y="1051560"/>
            <a:ext cx="3749040" cy="146304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How can you compare deals when the quantities are different?</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operation helps you find the cost for just one item?</a:t>
            </a:r>
            <a:endParaRPr lang="en-US" sz="1000" dirty="0"/>
          </a:p>
        </p:txBody>
      </p:sp>
      <p:sp>
        <p:nvSpPr>
          <p:cNvPr id="28" name="Shape 26"/>
          <p:cNvSpPr/>
          <p:nvPr/>
        </p:nvSpPr>
        <p:spPr>
          <a:xfrm>
            <a:off x="4709160" y="2743200"/>
            <a:ext cx="4114800" cy="1965960"/>
          </a:xfrm>
          <a:prstGeom prst="roundRect">
            <a:avLst>
              <a:gd name="adj" fmla="val 372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4709160" y="2743200"/>
            <a:ext cx="411480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I Wonder…</a:t>
            </a:r>
            <a:endParaRPr lang="en-US" sz="1000" dirty="0"/>
          </a:p>
        </p:txBody>
      </p:sp>
      <p:sp>
        <p:nvSpPr>
          <p:cNvPr id="30" name="Text 28"/>
          <p:cNvSpPr/>
          <p:nvPr/>
        </p:nvSpPr>
        <p:spPr>
          <a:xfrm>
            <a:off x="4892040" y="3108960"/>
            <a:ext cx="3749040" cy="150876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Does the biggest package always give the best unit rate?</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How can unit rates help you make smart spending decisions?</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Vocabulary / Vocabulario</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8</a:t>
            </a:r>
            <a:endParaRPr lang="en-US" sz="8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11480" y="685800"/>
          <a:ext cx="8412480" cy="914400"/>
        </p:xfrm>
        <a:graphic>
          <a:graphicData uri="http://schemas.openxmlformats.org/drawingml/2006/table">
            <a:tbl>
              <a:tblPr/>
              <a:tblGrid>
                <a:gridCol w="2103120"/>
                <a:gridCol w="4114800"/>
                <a:gridCol w="2194560"/>
              </a:tblGrid>
              <a:tr h="457200">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Term / Término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Meaning / Significado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Example / Ejemplo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Unit Rate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Tasa unitaria</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rate for just 1 of something, like cost for 1 item.</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Una tasa para solo 1 de algo, como el precio de 1 artículo.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$2.50 per pound means $2.50 for every 1 pound</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Better Buy</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Mejor compra</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The choice that costs less for each item.</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La opción que cuesta menos por cada artículo.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$0.10 each vs $0.15 each — the $0.10 option is the better buy</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Comparison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Comparación</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Looking at numbers to see which is bigger or smaller.</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Mirar números para ver cuál es mayor o menor.</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$3 per game &lt; $4 per game</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Per Unit</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Por unidad</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For each single item.</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Por cada artículo.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$0.50 per token means each token costs $0.50</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Rate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Tasa</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ratio comparing two amounts with different units, like miles per hour.</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Una razón que compara dos cantidades con unidades distintas, como millas por hora.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120 miles in 3 hours is a rate (miles and hours are different units)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Guided Practice / Práctica Guiada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4-7</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9</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73736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WE DO TOGETHER</a:t>
            </a:r>
            <a:endParaRPr lang="en-US" sz="900" dirty="0"/>
          </a:p>
        </p:txBody>
      </p:sp>
      <p:sp>
        <p:nvSpPr>
          <p:cNvPr id="19" name="Text 17"/>
          <p:cNvSpPr/>
          <p:nvPr/>
        </p:nvSpPr>
        <p:spPr>
          <a:xfrm>
            <a:off x="594360" y="1188720"/>
            <a:ext cx="512064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How do I use unit rates to find the better buy?</a:t>
            </a:r>
            <a:endParaRPr lang="en-US" sz="1200" dirty="0"/>
          </a:p>
        </p:txBody>
      </p:sp>
      <p:sp>
        <p:nvSpPr>
          <p:cNvPr id="20" name="Shape 18"/>
          <p:cNvSpPr/>
          <p:nvPr/>
        </p:nvSpPr>
        <p:spPr>
          <a:xfrm>
            <a:off x="640080" y="1609344"/>
            <a:ext cx="274320" cy="274320"/>
          </a:xfrm>
          <a:prstGeom prst="ellipse">
            <a:avLst/>
          </a:prstGeom>
          <a:solidFill>
            <a:srgbClr val="B0883B"/>
          </a:solidFill>
          <a:ln/>
        </p:spPr>
      </p:sp>
      <p:sp>
        <p:nvSpPr>
          <p:cNvPr id="21" name="Text 19"/>
          <p:cNvSpPr/>
          <p:nvPr/>
        </p:nvSpPr>
        <p:spPr>
          <a:xfrm>
            <a:off x="640080" y="160934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2" name="Text 20"/>
          <p:cNvSpPr/>
          <p:nvPr/>
        </p:nvSpPr>
        <p:spPr>
          <a:xfrm>
            <a:off x="1024128" y="1554480"/>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Arcade Depot sells 350 tokens for $38.50. What do we divide?</a:t>
            </a:r>
            <a:endParaRPr lang="en-US" sz="1050" dirty="0"/>
          </a:p>
        </p:txBody>
      </p:sp>
      <p:sp>
        <p:nvSpPr>
          <p:cNvPr id="23" name="Shape 21"/>
          <p:cNvSpPr/>
          <p:nvPr/>
        </p:nvSpPr>
        <p:spPr>
          <a:xfrm>
            <a:off x="640080" y="2084832"/>
            <a:ext cx="274320" cy="274320"/>
          </a:xfrm>
          <a:prstGeom prst="ellipse">
            <a:avLst/>
          </a:prstGeom>
          <a:solidFill>
            <a:srgbClr val="B0883B"/>
          </a:solidFill>
          <a:ln/>
        </p:spPr>
      </p:sp>
      <p:sp>
        <p:nvSpPr>
          <p:cNvPr id="24" name="Text 22"/>
          <p:cNvSpPr/>
          <p:nvPr/>
        </p:nvSpPr>
        <p:spPr>
          <a:xfrm>
            <a:off x="640080" y="208483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5" name="Text 23"/>
          <p:cNvSpPr/>
          <p:nvPr/>
        </p:nvSpPr>
        <p:spPr>
          <a:xfrm>
            <a:off x="1024128" y="2029968"/>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We divide price by tokens: $38.50 ÷ 350 = ?</a:t>
            </a:r>
            <a:endParaRPr lang="en-US" sz="1050" dirty="0"/>
          </a:p>
        </p:txBody>
      </p:sp>
      <p:sp>
        <p:nvSpPr>
          <p:cNvPr id="26" name="Shape 24"/>
          <p:cNvSpPr/>
          <p:nvPr/>
        </p:nvSpPr>
        <p:spPr>
          <a:xfrm>
            <a:off x="640080" y="2560320"/>
            <a:ext cx="274320" cy="274320"/>
          </a:xfrm>
          <a:prstGeom prst="ellipse">
            <a:avLst/>
          </a:prstGeom>
          <a:solidFill>
            <a:srgbClr val="B0883B"/>
          </a:solidFill>
          <a:ln/>
        </p:spPr>
      </p:sp>
      <p:sp>
        <p:nvSpPr>
          <p:cNvPr id="27" name="Text 25"/>
          <p:cNvSpPr/>
          <p:nvPr/>
        </p:nvSpPr>
        <p:spPr>
          <a:xfrm>
            <a:off x="640080" y="256032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8" name="Text 26"/>
          <p:cNvSpPr/>
          <p:nvPr/>
        </p:nvSpPr>
        <p:spPr>
          <a:xfrm>
            <a:off x="1024128" y="2505456"/>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What is the cost per token, and is it lower than $0.12? ($0.11 — yes, the better buy.)</a:t>
            </a:r>
            <a:endParaRPr lang="en-US" sz="1050" dirty="0"/>
          </a:p>
        </p:txBody>
      </p:sp>
      <p:sp>
        <p:nvSpPr>
          <p:cNvPr id="29" name="Text 27"/>
          <p:cNvSpPr/>
          <p:nvPr/>
        </p:nvSpPr>
        <p:spPr>
          <a:xfrm>
            <a:off x="594360" y="3886200"/>
            <a:ext cx="512064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Your turn — show your work:</a:t>
            </a:r>
            <a:endParaRPr lang="en-US" sz="900" dirty="0"/>
          </a:p>
        </p:txBody>
      </p:sp>
      <p:sp>
        <p:nvSpPr>
          <p:cNvPr id="30" name="Shape 28"/>
          <p:cNvSpPr/>
          <p:nvPr/>
        </p:nvSpPr>
        <p:spPr>
          <a:xfrm>
            <a:off x="640080" y="4297680"/>
            <a:ext cx="5120640" cy="0"/>
          </a:xfrm>
          <a:prstGeom prst="line">
            <a:avLst/>
          </a:prstGeom>
          <a:noFill/>
          <a:ln w="9525">
            <a:solidFill>
              <a:srgbClr val="C7CDD2"/>
            </a:solidFill>
            <a:prstDash val="dash"/>
          </a:ln>
        </p:spPr>
      </p:sp>
      <p:sp>
        <p:nvSpPr>
          <p:cNvPr id="31" name="Shape 29"/>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3" name="Text 31"/>
          <p:cNvSpPr/>
          <p:nvPr/>
        </p:nvSpPr>
        <p:spPr>
          <a:xfrm>
            <a:off x="6217920" y="1097280"/>
            <a:ext cx="2468880" cy="146304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As supply manager you compare token deals like 500 for $60 and 350 for $38.50. You can't compare totals directly, so what does finding the cost 'per unit' let you do?</a:t>
            </a:r>
            <a:endParaRPr lang="en-US" sz="1000" dirty="0"/>
          </a:p>
        </p:txBody>
      </p:sp>
      <p:sp>
        <p:nvSpPr>
          <p:cNvPr id="34" name="Shape 32"/>
          <p:cNvSpPr/>
          <p:nvPr/>
        </p:nvSpPr>
        <p:spPr>
          <a:xfrm>
            <a:off x="6172200" y="2743200"/>
            <a:ext cx="2514600" cy="1828800"/>
          </a:xfrm>
          <a:prstGeom prst="roundRect">
            <a:avLst>
              <a:gd name="adj" fmla="val 40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6309360" y="2834640"/>
            <a:ext cx="2286000" cy="228600"/>
          </a:xfrm>
          <a:prstGeom prst="rect">
            <a:avLst/>
          </a:prstGeom>
          <a:noFill/>
          <a:ln/>
        </p:spPr>
        <p:txBody>
          <a:bodyPr wrap="square" rtlCol="0" anchor="ctr"/>
          <a:lstStyle/>
          <a:p>
            <a:pPr indent="0" marL="0">
              <a:buNone/>
            </a:pPr>
            <a:r>
              <a:rPr lang="en-US" sz="950" b="1" dirty="0">
                <a:solidFill>
                  <a:srgbClr val="B0883B"/>
                </a:solidFill>
                <a:latin typeface="Outfit" pitchFamily="34" charset="0"/>
                <a:ea typeface="Outfit" pitchFamily="34" charset="-122"/>
                <a:cs typeface="Outfit" pitchFamily="34" charset="-120"/>
              </a:rPr>
              <a:t>🔑 Key Idea</a:t>
            </a:r>
            <a:endParaRPr lang="en-US" sz="950" dirty="0"/>
          </a:p>
        </p:txBody>
      </p:sp>
      <p:sp>
        <p:nvSpPr>
          <p:cNvPr id="36" name="Text 34"/>
          <p:cNvSpPr/>
          <p:nvPr/>
        </p:nvSpPr>
        <p:spPr>
          <a:xfrm>
            <a:off x="6309360" y="3108960"/>
            <a:ext cx="2286000" cy="1371600"/>
          </a:xfrm>
          <a:prstGeom prst="rect">
            <a:avLst/>
          </a:prstGeom>
          <a:noFill/>
          <a:ln/>
        </p:spPr>
        <p:txBody>
          <a:bodyPr wrap="square" rtlCol="0" anchor="t"/>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Divide the price by the number of items to get the cost per unit. The lower cost per unit is the better buy.</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Neft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4-7: Solve Problems with Unit Rates</dc:title>
  <dc:subject>6.AT.2</dc:subject>
  <dc:creator>Neft Teacher</dc:creator>
  <cp:lastModifiedBy>Neft Teacher</cp:lastModifiedBy>
  <cp:revision>1</cp:revision>
  <dcterms:created xsi:type="dcterms:W3CDTF">2026-07-07T15:54:06Z</dcterms:created>
  <dcterms:modified xsi:type="dcterms:W3CDTF">2026-07-07T15:54:06Z</dcterms:modified>
</cp:coreProperties>
</file>