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The student forgot to multiply the last face pair by 2. It should be 2(4×3) = 24, not 12. Correct: SA = 80 + 60 + 24 = 164 in².</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B0883B">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Surface Area Using Nets</a:t>
            </a:r>
            <a:endParaRPr lang="en-US" sz="3000" dirty="0"/>
          </a:p>
        </p:txBody>
      </p:sp>
      <p:sp>
        <p:nvSpPr>
          <p:cNvPr id="7" name="Text 5"/>
          <p:cNvSpPr/>
          <p:nvPr/>
        </p:nvSpPr>
        <p:spPr>
          <a:xfrm>
            <a:off x="411480" y="4160520"/>
            <a:ext cx="118872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6.GR.4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10  ·  Lesson 10-3</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find the surface area of a solid by using its net.</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work using the words surface area, net, face, and two-dimensional.</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do we find the surface area of a box?</a:t>
            </a:r>
            <a:endParaRPr lang="en-US" sz="1200" dirty="0"/>
          </a:p>
        </p:txBody>
      </p:sp>
      <p:sp>
        <p:nvSpPr>
          <p:cNvPr id="20" name="Shape 18"/>
          <p:cNvSpPr/>
          <p:nvPr/>
        </p:nvSpPr>
        <p:spPr>
          <a:xfrm>
            <a:off x="640080" y="1609344"/>
            <a:ext cx="274320" cy="274320"/>
          </a:xfrm>
          <a:prstGeom prst="ellipse">
            <a:avLst/>
          </a:prstGeom>
          <a:solidFill>
            <a:srgbClr val="B0883B"/>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a smaller box: 4 long, 3 wide, 2 tall. How many pairs of faces does it have?</a:t>
            </a:r>
            <a:endParaRPr lang="en-US" sz="1050" dirty="0"/>
          </a:p>
        </p:txBody>
      </p:sp>
      <p:sp>
        <p:nvSpPr>
          <p:cNvPr id="23" name="Shape 21"/>
          <p:cNvSpPr/>
          <p:nvPr/>
        </p:nvSpPr>
        <p:spPr>
          <a:xfrm>
            <a:off x="640080" y="2084832"/>
            <a:ext cx="274320" cy="274320"/>
          </a:xfrm>
          <a:prstGeom prst="ellipse">
            <a:avLst/>
          </a:prstGeom>
          <a:solidFill>
            <a:srgbClr val="B0883B"/>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Top and bottom: 4 × 3 = 12, times 2 = 24. Front and back: 4 × 2 = 8, times 2 = 16.</a:t>
            </a:r>
            <a:endParaRPr lang="en-US" sz="1050" dirty="0"/>
          </a:p>
        </p:txBody>
      </p:sp>
      <p:sp>
        <p:nvSpPr>
          <p:cNvPr id="26" name="Shape 24"/>
          <p:cNvSpPr/>
          <p:nvPr/>
        </p:nvSpPr>
        <p:spPr>
          <a:xfrm>
            <a:off x="640080" y="2560320"/>
            <a:ext cx="274320" cy="274320"/>
          </a:xfrm>
          <a:prstGeom prst="ellipse">
            <a:avLst/>
          </a:prstGeom>
          <a:solidFill>
            <a:srgbClr val="B0883B"/>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Left and right: 3 × 2 = 6, times 2 = 12. Now add 24 + 16 + 12. What is the surface area?</a:t>
            </a:r>
            <a:endParaRPr lang="en-US" sz="1050" dirty="0"/>
          </a:p>
        </p:txBody>
      </p:sp>
      <p:sp>
        <p:nvSpPr>
          <p:cNvPr id="29" name="Shape 27"/>
          <p:cNvSpPr/>
          <p:nvPr/>
        </p:nvSpPr>
        <p:spPr>
          <a:xfrm>
            <a:off x="640080" y="3035808"/>
            <a:ext cx="274320" cy="274320"/>
          </a:xfrm>
          <a:prstGeom prst="ellipse">
            <a:avLst/>
          </a:prstGeom>
          <a:solidFill>
            <a:srgbClr val="B0883B"/>
          </a:solidFill>
          <a:ln/>
        </p:spPr>
      </p:sp>
      <p:sp>
        <p:nvSpPr>
          <p:cNvPr id="30" name="Text 28"/>
          <p:cNvSpPr/>
          <p:nvPr/>
        </p:nvSpPr>
        <p:spPr>
          <a:xfrm>
            <a:off x="640080" y="303580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1" name="Text 29"/>
          <p:cNvSpPr/>
          <p:nvPr/>
        </p:nvSpPr>
        <p:spPr>
          <a:xfrm>
            <a:off x="1024128" y="2980944"/>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Yes, SA = 52 in². Remember to use square units.</a:t>
            </a:r>
            <a:endParaRPr lang="en-US" sz="1050" dirty="0"/>
          </a:p>
        </p:txBody>
      </p:sp>
      <p:sp>
        <p:nvSpPr>
          <p:cNvPr id="32" name="Text 30"/>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3" name="Shape 31"/>
          <p:cNvSpPr/>
          <p:nvPr/>
        </p:nvSpPr>
        <p:spPr>
          <a:xfrm>
            <a:off x="640080" y="4297680"/>
            <a:ext cx="5120640" cy="0"/>
          </a:xfrm>
          <a:prstGeom prst="line">
            <a:avLst/>
          </a:prstGeom>
          <a:noFill/>
          <a:ln w="9525">
            <a:solidFill>
              <a:srgbClr val="C7CDD2"/>
            </a:solidFill>
            <a:prstDash val="dash"/>
          </a:ln>
        </p:spPr>
      </p:sp>
      <p:sp>
        <p:nvSpPr>
          <p:cNvPr id="34" name="Shape 32"/>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6" name="Text 34"/>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To find how much wrapping paper a time capsule box needs, why is unfolding it into a net more helpful than looking at the 3D box?</a:t>
            </a:r>
            <a:endParaRPr lang="en-US" sz="1000" dirty="0"/>
          </a:p>
        </p:txBody>
      </p:sp>
      <p:sp>
        <p:nvSpPr>
          <p:cNvPr id="37" name="Shape 35"/>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Text 36"/>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B0883B"/>
                </a:solidFill>
                <a:latin typeface="Outfit" pitchFamily="34" charset="0"/>
                <a:ea typeface="Outfit" pitchFamily="34" charset="-122"/>
                <a:cs typeface="Outfit" pitchFamily="34" charset="-120"/>
              </a:rPr>
              <a:t>🔑 Key Idea</a:t>
            </a:r>
            <a:endParaRPr lang="en-US" sz="950" dirty="0"/>
          </a:p>
        </p:txBody>
      </p:sp>
      <p:sp>
        <p:nvSpPr>
          <p:cNvPr id="39" name="Text 37"/>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box has 3 pairs of matching faces, so add up all 6 faces to get the surface area.</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Identify each face of the rectangular time capsule box (l = 8 in, w = 5 in, h = 3 in). Find the area of each face pair, then calculate the total surface area.</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For the box l = 8, w = 5, h = 3, you found three face pairs. How did you use the net to organize the faces into pairs, and which pair had the largest area?</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Surface Area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Dimensions:  </a:t>
            </a:r>
            <a:pPr indent="0" marL="0">
              <a:buNone/>
            </a:pPr>
            <a:r>
              <a:rPr lang="en-US" sz="950" b="1" dirty="0">
                <a:solidFill>
                  <a:srgbClr val="24323F"/>
                </a:solidFill>
                <a:latin typeface="Courier New" pitchFamily="34" charset="0"/>
                <a:ea typeface="Courier New" pitchFamily="34" charset="-122"/>
                <a:cs typeface="Courier New" pitchFamily="34" charset="-120"/>
              </a:rPr>
              <a:t>l = 10 in, w = 4 in, h = 3 in</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Formula:  </a:t>
            </a:r>
            <a:pPr indent="0" marL="0">
              <a:buNone/>
            </a:pPr>
            <a:r>
              <a:rPr lang="en-US" sz="950" b="1" dirty="0">
                <a:solidFill>
                  <a:srgbClr val="24323F"/>
                </a:solidFill>
                <a:latin typeface="Courier New" pitchFamily="34" charset="0"/>
                <a:ea typeface="Courier New" pitchFamily="34" charset="-122"/>
                <a:cs typeface="Courier New" pitchFamily="34" charset="-120"/>
              </a:rPr>
              <a:t>SA = 2lw + 2lh + 2wh</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Calculate:  </a:t>
            </a:r>
            <a:pPr indent="0" marL="0">
              <a:buNone/>
            </a:pPr>
            <a:r>
              <a:rPr lang="en-US" sz="950" b="1" dirty="0">
                <a:solidFill>
                  <a:srgbClr val="24323F"/>
                </a:solidFill>
                <a:latin typeface="Courier New" pitchFamily="34" charset="0"/>
                <a:ea typeface="Courier New" pitchFamily="34" charset="-122"/>
                <a:cs typeface="Courier New" pitchFamily="34" charset="-120"/>
              </a:rPr>
              <a:t>SA = 2(10×4) + 2(10×3) + (4×3) = 80 + 60 + 12 = 152 in²</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Answer:  </a:t>
            </a:r>
            <a:pPr indent="0" marL="0">
              <a:buNone/>
            </a:pPr>
            <a:r>
              <a:rPr lang="en-US" sz="950" b="1" dirty="0">
                <a:solidFill>
                  <a:srgbClr val="24323F"/>
                </a:solidFill>
                <a:latin typeface="Courier New" pitchFamily="34" charset="0"/>
                <a:ea typeface="Courier New" pitchFamily="34" charset="-122"/>
                <a:cs typeface="Courier New" pitchFamily="34" charset="-120"/>
              </a:rPr>
              <a:t>Surface Area = 152 in²</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B0883B"/>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My box is 8 long, 5 wide, and 3 tall. I unfold it into a net and see 3 pairs of faces.</a:t>
            </a:r>
            <a:endParaRPr lang="en-US" sz="1050" dirty="0"/>
          </a:p>
        </p:txBody>
      </p:sp>
      <p:sp>
        <p:nvSpPr>
          <p:cNvPr id="22" name="Shape 20"/>
          <p:cNvSpPr/>
          <p:nvPr/>
        </p:nvSpPr>
        <p:spPr>
          <a:xfrm>
            <a:off x="594360" y="1719072"/>
            <a:ext cx="274320" cy="274320"/>
          </a:xfrm>
          <a:prstGeom prst="ellipse">
            <a:avLst/>
          </a:prstGeom>
          <a:solidFill>
            <a:srgbClr val="B0883B"/>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Top and bottom: each is 8 × 5 = 40, and there are 2 of them, so 2 × 40 = 80.</a:t>
            </a:r>
            <a:endParaRPr lang="en-US" sz="1050" dirty="0"/>
          </a:p>
        </p:txBody>
      </p:sp>
      <p:sp>
        <p:nvSpPr>
          <p:cNvPr id="25" name="Shape 23"/>
          <p:cNvSpPr/>
          <p:nvPr/>
        </p:nvSpPr>
        <p:spPr>
          <a:xfrm>
            <a:off x="594360" y="2194560"/>
            <a:ext cx="274320" cy="274320"/>
          </a:xfrm>
          <a:prstGeom prst="ellipse">
            <a:avLst/>
          </a:prstGeom>
          <a:solidFill>
            <a:srgbClr val="B0883B"/>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Front and back: each is 8 × 3 = 24, so 2 × 24 = 48.</a:t>
            </a:r>
            <a:endParaRPr lang="en-US" sz="1050" dirty="0"/>
          </a:p>
        </p:txBody>
      </p:sp>
      <p:sp>
        <p:nvSpPr>
          <p:cNvPr id="28" name="Shape 26"/>
          <p:cNvSpPr/>
          <p:nvPr/>
        </p:nvSpPr>
        <p:spPr>
          <a:xfrm>
            <a:off x="594360" y="2670048"/>
            <a:ext cx="274320" cy="274320"/>
          </a:xfrm>
          <a:prstGeom prst="ellipse">
            <a:avLst/>
          </a:prstGeom>
          <a:solidFill>
            <a:srgbClr val="B0883B"/>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Left and right: each is 5 × 3 = 15, so 2 × 15 = 30.</a:t>
            </a:r>
            <a:endParaRPr lang="en-US" sz="1050" dirty="0"/>
          </a:p>
        </p:txBody>
      </p:sp>
      <p:sp>
        <p:nvSpPr>
          <p:cNvPr id="31" name="Shape 29"/>
          <p:cNvSpPr/>
          <p:nvPr/>
        </p:nvSpPr>
        <p:spPr>
          <a:xfrm>
            <a:off x="594360" y="3145536"/>
            <a:ext cx="274320" cy="274320"/>
          </a:xfrm>
          <a:prstGeom prst="ellipse">
            <a:avLst/>
          </a:prstGeom>
          <a:solidFill>
            <a:srgbClr val="B0883B"/>
          </a:solidFill>
          <a:ln/>
        </p:spPr>
      </p:sp>
      <p:sp>
        <p:nvSpPr>
          <p:cNvPr id="32" name="Text 30"/>
          <p:cNvSpPr/>
          <p:nvPr/>
        </p:nvSpPr>
        <p:spPr>
          <a:xfrm>
            <a:off x="594360" y="3145536"/>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5</a:t>
            </a:r>
            <a:endParaRPr lang="en-US" sz="1100" dirty="0"/>
          </a:p>
        </p:txBody>
      </p:sp>
      <p:sp>
        <p:nvSpPr>
          <p:cNvPr id="33" name="Text 31"/>
          <p:cNvSpPr/>
          <p:nvPr/>
        </p:nvSpPr>
        <p:spPr>
          <a:xfrm>
            <a:off x="978408" y="3090672"/>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add all the pairs: 80 + 48 + 30 = 158. The surface area is 158 in².</a:t>
            </a:r>
            <a:endParaRPr lang="en-US" sz="1050" dirty="0"/>
          </a:p>
        </p:txBody>
      </p:sp>
      <p:sp>
        <p:nvSpPr>
          <p:cNvPr id="34" name="Shape 32"/>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6" name="Text 34"/>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7" name="Shape 35"/>
          <p:cNvSpPr/>
          <p:nvPr/>
        </p:nvSpPr>
        <p:spPr>
          <a:xfrm>
            <a:off x="4892040" y="1783080"/>
            <a:ext cx="3749040" cy="0"/>
          </a:xfrm>
          <a:prstGeom prst="line">
            <a:avLst/>
          </a:prstGeom>
          <a:noFill/>
          <a:ln w="9525">
            <a:solidFill>
              <a:srgbClr val="C7CDD2"/>
            </a:solidFill>
            <a:prstDash val="dash"/>
          </a:ln>
        </p:spPr>
      </p:sp>
      <p:sp>
        <p:nvSpPr>
          <p:cNvPr id="38" name="Shape 36"/>
          <p:cNvSpPr/>
          <p:nvPr/>
        </p:nvSpPr>
        <p:spPr>
          <a:xfrm>
            <a:off x="4892040" y="2112264"/>
            <a:ext cx="3749040" cy="0"/>
          </a:xfrm>
          <a:prstGeom prst="line">
            <a:avLst/>
          </a:prstGeom>
          <a:noFill/>
          <a:ln w="9525">
            <a:solidFill>
              <a:srgbClr val="C7CDD2"/>
            </a:solidFill>
            <a:prstDash val="dash"/>
          </a:ln>
        </p:spPr>
      </p:sp>
      <p:sp>
        <p:nvSpPr>
          <p:cNvPr id="39" name="Shape 37"/>
          <p:cNvSpPr/>
          <p:nvPr/>
        </p:nvSpPr>
        <p:spPr>
          <a:xfrm>
            <a:off x="4892040" y="2441448"/>
            <a:ext cx="3749040" cy="0"/>
          </a:xfrm>
          <a:prstGeom prst="line">
            <a:avLst/>
          </a:prstGeom>
          <a:noFill/>
          <a:ln w="9525">
            <a:solidFill>
              <a:srgbClr val="C7CDD2"/>
            </a:solidFill>
            <a:prstDash val="dash"/>
          </a:ln>
        </p:spPr>
      </p:sp>
      <p:sp>
        <p:nvSpPr>
          <p:cNvPr id="40" name="Shape 38"/>
          <p:cNvSpPr/>
          <p:nvPr/>
        </p:nvSpPr>
        <p:spPr>
          <a:xfrm>
            <a:off x="4892040" y="2770632"/>
            <a:ext cx="3749040" cy="0"/>
          </a:xfrm>
          <a:prstGeom prst="line">
            <a:avLst/>
          </a:prstGeom>
          <a:noFill/>
          <a:ln w="9525">
            <a:solidFill>
              <a:srgbClr val="C7CDD2"/>
            </a:solidFill>
            <a:prstDash val="dash"/>
          </a:ln>
        </p:spPr>
      </p:sp>
      <p:sp>
        <p:nvSpPr>
          <p:cNvPr id="41" name="Shape 39"/>
          <p:cNvSpPr/>
          <p:nvPr/>
        </p:nvSpPr>
        <p:spPr>
          <a:xfrm>
            <a:off x="4892040" y="3099816"/>
            <a:ext cx="3749040" cy="0"/>
          </a:xfrm>
          <a:prstGeom prst="line">
            <a:avLst/>
          </a:prstGeom>
          <a:noFill/>
          <a:ln w="9525">
            <a:solidFill>
              <a:srgbClr val="C7CDD2"/>
            </a:solidFill>
            <a:prstDash val="dash"/>
          </a:ln>
        </p:spPr>
      </p:sp>
      <p:sp>
        <p:nvSpPr>
          <p:cNvPr id="42" name="Shape 40"/>
          <p:cNvSpPr/>
          <p:nvPr/>
        </p:nvSpPr>
        <p:spPr>
          <a:xfrm>
            <a:off x="4892040" y="3429000"/>
            <a:ext cx="3749040" cy="0"/>
          </a:xfrm>
          <a:prstGeom prst="line">
            <a:avLst/>
          </a:prstGeom>
          <a:noFill/>
          <a:ln w="9525">
            <a:solidFill>
              <a:srgbClr val="C7CDD2"/>
            </a:solidFill>
            <a:prstDash val="dash"/>
          </a:ln>
        </p:spPr>
      </p:sp>
      <p:sp>
        <p:nvSpPr>
          <p:cNvPr id="43" name="Shape 41"/>
          <p:cNvSpPr/>
          <p:nvPr/>
        </p:nvSpPr>
        <p:spPr>
          <a:xfrm>
            <a:off x="4892040" y="3758184"/>
            <a:ext cx="3749040" cy="0"/>
          </a:xfrm>
          <a:prstGeom prst="line">
            <a:avLst/>
          </a:prstGeom>
          <a:noFill/>
          <a:ln w="9525">
            <a:solidFill>
              <a:srgbClr val="C7CDD2"/>
            </a:solidFill>
            <a:prstDash val="dash"/>
          </a:ln>
        </p:spPr>
      </p:sp>
      <p:sp>
        <p:nvSpPr>
          <p:cNvPr id="44" name="Shape 42"/>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Surface area and Net.</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"A box has 3 pairs of matching faces, so add up all 6 faces to get the surface area."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Surface area,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cube has edges of 5 cm. What is its surface area?</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A rectangular prism has l = 6 in, w = 4 in, h = 2 in. What is its surface area?</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How many faces does a rectangular prism have?</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gift box is 14 × 10 × 6 in and one sheet of paper covers 400 in². Talk through how to find how many sheets are needed to cover the whole box.</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B0883B"/>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"A box has 3 pairs of matching faces, so add up all 6 faces to get the surface area."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B0883B"/>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Surface area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B0883B"/>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Surface area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A rectangular prism has l = 9 in, w = 5 in, h = 3 in. What is the surface area?</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174 in²</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135 in²</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174 in³</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87 in²</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find the surface area of a solid by using its net.</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B0883B"/>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B0883B"/>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B0883B"/>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B0883B"/>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find the surface area of a solid by using its net.</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work using the words surface area, net, face, and two-dimensional.</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To find how much wrapping paper a time capsule box needs, why is unfolding it into a net more helpful than looking at the 3D box?</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two-dimensional</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edge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For the box l = 8, w = 5, h = 3, you found three face pairs. How did you use the net to organize the faces into pairs, and which pair had the largest area?</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two-dimensional</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edge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gift box is 14 × 10 × 6 in and one sheet of paper covers 400 in². Talk through how to find how many sheets are needed to cover the whole box.</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two-dimensional</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edge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classmate found the surface area of a box but only multiplied two of the three face pairs by 2. How would you explain why every pair must be doubled?</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two-dimensional</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edge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Surface Area Using Nets,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Surface area</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Net</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Face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Two-dimensional</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Time Capsule Project</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Your class is designing custom wrapping paper for time capsule boxes. To figure out how much paper you need, you have to find the total surface area of each box. The trick? Unfold the box into a net so you can see every face laid flat!</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many faces does a rectangular prism have?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shapes do you see when the box is unfolded?</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Are all the faces the same size?</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Is there more than one way to unfold a box into a net?</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does a net help you find surface area more easily than looking at the 3D shape?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Surface area</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Área de superficie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total area of all the flat sides of a solid.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área total de todos los lados planos de un sólido.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box 6 × 4 × 2: SA = 2(24) + 2(12) + 2(8) = 88 in² — like wrapping paper needed</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Net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Plantilla (desarrollo plano)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flat shape that folds up into a solid.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figura plana que se dobla y forma un sólido.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Cut along the edges of a cereal box and unfold it flat — you see all 6 faces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Face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Cara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One flat side of a solid shape.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lado plano de una figura sólida.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rectangular prism has 6 faces: top, bottom, front, back, left, right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Two-dimensional</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Bidimensional</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flat shape with length and width, but no thickness.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figura plana con largo y ancho, pero sin grosor.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rectangle drawn on paper is 2D — it has length and width but no depth</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Edge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Arista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line where two flat sides of a solid meet.</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La línea donde se unen dos lados planos de un sólido.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cube has 12 edges — the lines where two flat faces connect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Net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Six connected rectangles that fold into a box  </a:t>
            </a:r>
            <a:pPr indent="0" marL="0">
              <a:buNone/>
            </a:pPr>
            <a:r>
              <a:rPr lang="en-US" sz="800" dirty="0">
                <a:solidFill>
                  <a:srgbClr val="24323F"/>
                </a:solidFill>
                <a:latin typeface="Hanken Grotesk" pitchFamily="34" charset="0"/>
                <a:ea typeface="Hanken Grotesk" pitchFamily="34" charset="-122"/>
                <a:cs typeface="Hanken Grotesk" pitchFamily="34" charset="-120"/>
              </a:rPr>
              <a:t>It folds up into a solid.</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A single filled-in square  </a:t>
            </a:r>
            <a:pPr indent="0" marL="0">
              <a:buNone/>
            </a:pPr>
            <a:r>
              <a:rPr lang="en-US" sz="800" dirty="0">
                <a:solidFill>
                  <a:srgbClr val="24323F"/>
                </a:solidFill>
                <a:latin typeface="Hanken Grotesk" pitchFamily="34" charset="0"/>
                <a:ea typeface="Hanken Grotesk" pitchFamily="34" charset="-122"/>
                <a:cs typeface="Hanken Grotesk" pitchFamily="34" charset="-120"/>
              </a:rPr>
              <a:t>One face alone is not a net.</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10-3: Surface Area Using Nets</dc:title>
  <dc:subject>6.GR.4</dc:subject>
  <dc:creator>Neft Teacher</dc:creator>
  <cp:lastModifiedBy>Neft Teacher</cp:lastModifiedBy>
  <cp:revision>1</cp:revision>
  <dcterms:created xsi:type="dcterms:W3CDTF">2026-07-07T15:54:06Z</dcterms:created>
  <dcterms:modified xsi:type="dcterms:W3CDTF">2026-07-07T15:54:06Z</dcterms:modified>
</cp:coreProperties>
</file>