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key — LCM = 24 (the least common multiple is the SMALLEST shared multiple, not just any common multiple)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3749040" cy="5143500"/>
          </a:xfrm>
          <a:prstGeom prst="rect">
            <a:avLst/>
          </a:prstGeom>
          <a:solidFill>
            <a:srgbClr val="17324D"/>
          </a:solidFill>
          <a:ln/>
        </p:spPr>
      </p:sp>
      <p:sp>
        <p:nvSpPr>
          <p:cNvPr id="3" name="Shape 1"/>
          <p:cNvSpPr/>
          <p:nvPr/>
        </p:nvSpPr>
        <p:spPr>
          <a:xfrm>
            <a:off x="2651760" y="-640080"/>
            <a:ext cx="2011680" cy="2011680"/>
          </a:xfrm>
          <a:prstGeom prst="ellipse">
            <a:avLst/>
          </a:prstGeom>
          <a:solidFill>
            <a:srgbClr val="1FA6A2">
              <a:alpha val="35000"/>
            </a:srgbClr>
          </a:solidFill>
          <a:ln/>
        </p:spPr>
      </p:sp>
      <p:sp>
        <p:nvSpPr>
          <p:cNvPr id="4" name="Text 2"/>
          <p:cNvSpPr/>
          <p:nvPr/>
        </p:nvSpPr>
        <p:spPr>
          <a:xfrm>
            <a:off x="411480" y="365760"/>
            <a:ext cx="3017520" cy="274320"/>
          </a:xfrm>
          <a:prstGeom prst="rect">
            <a:avLst/>
          </a:prstGeom>
          <a:noFill/>
          <a:ln/>
        </p:spPr>
        <p:txBody>
          <a:bodyPr wrap="square" rtlCol="0" anchor="ctr"/>
          <a:lstStyle/>
          <a:p>
            <a:pPr indent="0" marL="0">
              <a:buNone/>
            </a:pPr>
            <a:r>
              <a:rPr lang="en-US" sz="1100" b="1" spc="200" kern="0" dirty="0">
                <a:solidFill>
                  <a:srgbClr val="BFE6E2"/>
                </a:solidFill>
                <a:latin typeface="Outfit" pitchFamily="34" charset="0"/>
                <a:ea typeface="Outfit" pitchFamily="34" charset="-122"/>
                <a:cs typeface="Outfit" pitchFamily="34" charset="-120"/>
              </a:rPr>
              <a:t>NEFT TEACHER</a:t>
            </a:r>
            <a:endParaRPr lang="en-US" sz="1100" dirty="0"/>
          </a:p>
        </p:txBody>
      </p:sp>
      <p:sp>
        <p:nvSpPr>
          <p:cNvPr id="5" name="Text 3"/>
          <p:cNvSpPr/>
          <p:nvPr/>
        </p:nvSpPr>
        <p:spPr>
          <a:xfrm>
            <a:off x="411480" y="777240"/>
            <a:ext cx="1371600" cy="822960"/>
          </a:xfrm>
          <a:prstGeom prst="rect">
            <a:avLst/>
          </a:prstGeom>
          <a:noFill/>
          <a:ln/>
        </p:spPr>
        <p:txBody>
          <a:bodyPr wrap="square" rtlCol="0" anchor="ctr"/>
          <a:lstStyle/>
          <a:p>
            <a:pPr indent="0" marL="0">
              <a:buNone/>
            </a:pPr>
            <a:r>
              <a:rPr lang="en-US" sz="4400" dirty="0">
                <a:solidFill>
                  <a:srgbClr val="000000"/>
                </a:solidFill>
              </a:rPr>
              <a:t>🚀</a:t>
            </a:r>
            <a:endParaRPr lang="en-US" sz="4400" dirty="0"/>
          </a:p>
        </p:txBody>
      </p:sp>
      <p:sp>
        <p:nvSpPr>
          <p:cNvPr id="6" name="Text 4"/>
          <p:cNvSpPr/>
          <p:nvPr/>
        </p:nvSpPr>
        <p:spPr>
          <a:xfrm>
            <a:off x="411480" y="1783080"/>
            <a:ext cx="3017520" cy="1554480"/>
          </a:xfrm>
          <a:prstGeom prst="rect">
            <a:avLst/>
          </a:prstGeom>
          <a:noFill/>
          <a:ln/>
        </p:spPr>
        <p:txBody>
          <a:bodyPr wrap="square" rtlCol="0" anchor="t"/>
          <a:lstStyle/>
          <a:p>
            <a:pPr indent="0" marL="0">
              <a:lnSpc>
                <a:spcPct val="95000"/>
              </a:lnSpc>
              <a:buNone/>
            </a:pPr>
            <a:r>
              <a:rPr lang="en-US" sz="3000" b="1" dirty="0">
                <a:solidFill>
                  <a:srgbClr val="FFFFFF"/>
                </a:solidFill>
                <a:latin typeface="Outfit" pitchFamily="34" charset="0"/>
                <a:ea typeface="Outfit" pitchFamily="34" charset="-122"/>
                <a:cs typeface="Outfit" pitchFamily="34" charset="-120"/>
              </a:rPr>
              <a:t>Least Common Multiple</a:t>
            </a:r>
            <a:endParaRPr lang="en-US" sz="3000" dirty="0"/>
          </a:p>
        </p:txBody>
      </p:sp>
      <p:sp>
        <p:nvSpPr>
          <p:cNvPr id="7" name="Text 5"/>
          <p:cNvSpPr/>
          <p:nvPr/>
        </p:nvSpPr>
        <p:spPr>
          <a:xfrm>
            <a:off x="411480" y="4160520"/>
            <a:ext cx="1188720" cy="310896"/>
          </a:xfrm>
          <a:prstGeom prst="rect">
            <a:avLst>
              <a:gd name="adj" fmla="val 50000"/>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6.NOS.4</a:t>
            </a:r>
            <a:endParaRPr lang="en-US" sz="1000" dirty="0"/>
          </a:p>
        </p:txBody>
      </p:sp>
      <p:sp>
        <p:nvSpPr>
          <p:cNvPr id="8" name="Text 6"/>
          <p:cNvSpPr/>
          <p:nvPr/>
        </p:nvSpPr>
        <p:spPr>
          <a:xfrm>
            <a:off x="1691640" y="4160520"/>
            <a:ext cx="1920240" cy="310896"/>
          </a:xfrm>
          <a:prstGeom prst="rect">
            <a:avLst/>
          </a:prstGeom>
          <a:noFill/>
          <a:ln/>
        </p:spPr>
        <p:txBody>
          <a:bodyPr wrap="square" rtlCol="0" anchor="ctr"/>
          <a:lstStyle/>
          <a:p>
            <a:pPr indent="0" marL="0">
              <a:buNone/>
            </a:pPr>
            <a:r>
              <a:rPr lang="en-US" sz="1000" dirty="0">
                <a:solidFill>
                  <a:srgbClr val="BFE6E2"/>
                </a:solidFill>
                <a:latin typeface="Hanken Grotesk" pitchFamily="34" charset="0"/>
                <a:ea typeface="Hanken Grotesk" pitchFamily="34" charset="-122"/>
                <a:cs typeface="Hanken Grotesk" pitchFamily="34" charset="-120"/>
              </a:rPr>
              <a:t>Unit 1  ·  Lesson 1-3</a:t>
            </a:r>
            <a:endParaRPr lang="en-US" sz="1000" dirty="0"/>
          </a:p>
        </p:txBody>
      </p:sp>
      <p:sp>
        <p:nvSpPr>
          <p:cNvPr id="9" name="Shape 7"/>
          <p:cNvSpPr/>
          <p:nvPr/>
        </p:nvSpPr>
        <p:spPr>
          <a:xfrm>
            <a:off x="4023360" y="411480"/>
            <a:ext cx="4800600" cy="1417320"/>
          </a:xfrm>
          <a:prstGeom prst="roundRect">
            <a:avLst>
              <a:gd name="adj" fmla="val 5161"/>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0" name="Text 8"/>
          <p:cNvSpPr/>
          <p:nvPr/>
        </p:nvSpPr>
        <p:spPr>
          <a:xfrm>
            <a:off x="4251960" y="548640"/>
            <a:ext cx="4389120" cy="365760"/>
          </a:xfrm>
          <a:prstGeom prst="rect">
            <a:avLst/>
          </a:prstGeom>
          <a:noFill/>
          <a:ln/>
        </p:spPr>
        <p:txBody>
          <a:bodyPr wrap="square" rtlCol="0" anchor="ctr"/>
          <a:lstStyle/>
          <a:p>
            <a:pPr indent="0" marL="0">
              <a:buNone/>
            </a:pPr>
            <a:r>
              <a:rPr lang="en-US" sz="1600" b="1" dirty="0">
                <a:solidFill>
                  <a:srgbClr val="17324D"/>
                </a:solidFill>
                <a:latin typeface="Outfit" pitchFamily="34" charset="0"/>
                <a:ea typeface="Outfit" pitchFamily="34" charset="-122"/>
                <a:cs typeface="Outfit" pitchFamily="34" charset="-120"/>
              </a:rPr>
              <a:t>My Math Notebook</a:t>
            </a:r>
            <a:endParaRPr lang="en-US" sz="1600" dirty="0"/>
          </a:p>
        </p:txBody>
      </p:sp>
      <p:sp>
        <p:nvSpPr>
          <p:cNvPr id="11" name="Text 9"/>
          <p:cNvSpPr/>
          <p:nvPr/>
        </p:nvSpPr>
        <p:spPr>
          <a:xfrm>
            <a:off x="4251960" y="1024128"/>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Name:</a:t>
            </a:r>
            <a:endParaRPr lang="en-US" sz="1000" dirty="0"/>
          </a:p>
        </p:txBody>
      </p:sp>
      <p:sp>
        <p:nvSpPr>
          <p:cNvPr id="12" name="Shape 10"/>
          <p:cNvSpPr/>
          <p:nvPr/>
        </p:nvSpPr>
        <p:spPr>
          <a:xfrm>
            <a:off x="4983480" y="1207008"/>
            <a:ext cx="3566160" cy="0"/>
          </a:xfrm>
          <a:prstGeom prst="line">
            <a:avLst/>
          </a:prstGeom>
          <a:noFill/>
          <a:ln w="9525">
            <a:solidFill>
              <a:srgbClr val="C7CDD2"/>
            </a:solidFill>
            <a:prstDash val="solid"/>
          </a:ln>
        </p:spPr>
      </p:sp>
      <p:sp>
        <p:nvSpPr>
          <p:cNvPr id="13" name="Text 11"/>
          <p:cNvSpPr/>
          <p:nvPr/>
        </p:nvSpPr>
        <p:spPr>
          <a:xfrm>
            <a:off x="4251960" y="1280160"/>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Date:</a:t>
            </a:r>
            <a:endParaRPr lang="en-US" sz="1000" dirty="0"/>
          </a:p>
        </p:txBody>
      </p:sp>
      <p:sp>
        <p:nvSpPr>
          <p:cNvPr id="14" name="Shape 12"/>
          <p:cNvSpPr/>
          <p:nvPr/>
        </p:nvSpPr>
        <p:spPr>
          <a:xfrm>
            <a:off x="4983480" y="1463040"/>
            <a:ext cx="3566160" cy="0"/>
          </a:xfrm>
          <a:prstGeom prst="line">
            <a:avLst/>
          </a:prstGeom>
          <a:noFill/>
          <a:ln w="9525">
            <a:solidFill>
              <a:srgbClr val="C7CDD2"/>
            </a:solidFill>
            <a:prstDash val="solid"/>
          </a:ln>
        </p:spPr>
      </p:sp>
      <p:sp>
        <p:nvSpPr>
          <p:cNvPr id="15" name="Text 13"/>
          <p:cNvSpPr/>
          <p:nvPr/>
        </p:nvSpPr>
        <p:spPr>
          <a:xfrm>
            <a:off x="4251960" y="1536192"/>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Period:</a:t>
            </a:r>
            <a:endParaRPr lang="en-US" sz="1000" dirty="0"/>
          </a:p>
        </p:txBody>
      </p:sp>
      <p:sp>
        <p:nvSpPr>
          <p:cNvPr id="16" name="Shape 14"/>
          <p:cNvSpPr/>
          <p:nvPr/>
        </p:nvSpPr>
        <p:spPr>
          <a:xfrm>
            <a:off x="4983480" y="1719072"/>
            <a:ext cx="3566160" cy="0"/>
          </a:xfrm>
          <a:prstGeom prst="line">
            <a:avLst/>
          </a:prstGeom>
          <a:noFill/>
          <a:ln w="9525">
            <a:solidFill>
              <a:srgbClr val="C7CDD2"/>
            </a:solidFill>
            <a:prstDash val="solid"/>
          </a:ln>
        </p:spPr>
      </p:sp>
      <p:sp>
        <p:nvSpPr>
          <p:cNvPr id="17" name="Shape 15"/>
          <p:cNvSpPr/>
          <p:nvPr/>
        </p:nvSpPr>
        <p:spPr>
          <a:xfrm>
            <a:off x="4023360" y="2011680"/>
            <a:ext cx="4800600" cy="1143000"/>
          </a:xfrm>
          <a:prstGeom prst="roundRect">
            <a:avLst>
              <a:gd name="adj" fmla="val 6400"/>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206240" y="2103120"/>
            <a:ext cx="4434840" cy="274320"/>
          </a:xfrm>
          <a:prstGeom prst="rect">
            <a:avLst/>
          </a:prstGeom>
          <a:noFill/>
          <a:ln/>
        </p:spPr>
        <p:txBody>
          <a:bodyPr wrap="square" rtlCol="0" anchor="ctr"/>
          <a:lstStyle/>
          <a:p>
            <a:pPr indent="0" marL="0">
              <a:buNone/>
            </a:pPr>
            <a:r>
              <a:rPr lang="en-US" sz="1100" b="1" dirty="0">
                <a:solidFill>
                  <a:srgbClr val="1FA6A2"/>
                </a:solidFill>
                <a:latin typeface="Outfit" pitchFamily="34" charset="0"/>
                <a:ea typeface="Outfit" pitchFamily="34" charset="-122"/>
                <a:cs typeface="Outfit" pitchFamily="34" charset="-120"/>
              </a:rPr>
              <a:t>I CAN…  </a:t>
            </a:r>
            <a:pPr indent="0" marL="0">
              <a:buNone/>
            </a:pPr>
            <a:r>
              <a:rPr lang="en-US" sz="900" i="1" dirty="0">
                <a:solidFill>
                  <a:srgbClr val="8A96A3"/>
                </a:solidFill>
                <a:latin typeface="Outfit" pitchFamily="34" charset="0"/>
                <a:ea typeface="Outfit" pitchFamily="34" charset="-122"/>
                <a:cs typeface="Outfit" pitchFamily="34" charset="-120"/>
              </a:rPr>
              <a:t>/ Yo puedo…</a:t>
            </a:r>
            <a:endParaRPr lang="en-US" sz="1100" dirty="0"/>
          </a:p>
        </p:txBody>
      </p:sp>
      <p:sp>
        <p:nvSpPr>
          <p:cNvPr id="19" name="Text 17"/>
          <p:cNvSpPr/>
          <p:nvPr/>
        </p:nvSpPr>
        <p:spPr>
          <a:xfrm>
            <a:off x="4206240" y="2395728"/>
            <a:ext cx="4434840" cy="713232"/>
          </a:xfrm>
          <a:prstGeom prst="rect">
            <a:avLst/>
          </a:prstGeom>
          <a:noFill/>
          <a:ln/>
        </p:spPr>
        <p:txBody>
          <a:bodyPr wrap="square" rtlCol="0" anchor="t"/>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I can find the least common multiple (LCM) of two numbers by listing or comparing their multiples.</a:t>
            </a:r>
            <a:endParaRPr lang="en-US" sz="1100" dirty="0"/>
          </a:p>
        </p:txBody>
      </p:sp>
      <p:sp>
        <p:nvSpPr>
          <p:cNvPr id="20" name="Shape 18"/>
          <p:cNvSpPr/>
          <p:nvPr/>
        </p:nvSpPr>
        <p:spPr>
          <a:xfrm>
            <a:off x="4023360" y="3291840"/>
            <a:ext cx="4800600" cy="1280160"/>
          </a:xfrm>
          <a:prstGeom prst="roundRect">
            <a:avLst>
              <a:gd name="adj" fmla="val 5714"/>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1" name="Text 19"/>
          <p:cNvSpPr/>
          <p:nvPr/>
        </p:nvSpPr>
        <p:spPr>
          <a:xfrm>
            <a:off x="4206240" y="3383280"/>
            <a:ext cx="4434840" cy="274320"/>
          </a:xfrm>
          <a:prstGeom prst="rect">
            <a:avLst/>
          </a:prstGeom>
          <a:noFill/>
          <a:ln/>
        </p:spPr>
        <p:txBody>
          <a:bodyPr wrap="square" rtlCol="0" anchor="ctr"/>
          <a:lstStyle/>
          <a:p>
            <a:pPr indent="0" marL="0">
              <a:buNone/>
            </a:pPr>
            <a:r>
              <a:rPr lang="en-US" sz="1100" b="1" dirty="0">
                <a:solidFill>
                  <a:srgbClr val="1FA6A2"/>
                </a:solidFill>
                <a:latin typeface="Outfit" pitchFamily="34" charset="0"/>
                <a:ea typeface="Outfit" pitchFamily="34" charset="-122"/>
                <a:cs typeface="Outfit" pitchFamily="34" charset="-120"/>
              </a:rPr>
              <a:t>I WILL EXPLAIN…  </a:t>
            </a:r>
            <a:pPr indent="0" marL="0">
              <a:buNone/>
            </a:pPr>
            <a:r>
              <a:rPr lang="en-US" sz="900" i="1" dirty="0">
                <a:solidFill>
                  <a:srgbClr val="8A96A3"/>
                </a:solidFill>
                <a:latin typeface="Outfit" pitchFamily="34" charset="0"/>
                <a:ea typeface="Outfit" pitchFamily="34" charset="-122"/>
                <a:cs typeface="Outfit" pitchFamily="34" charset="-120"/>
              </a:rPr>
              <a:t>/ Objetivo de lenguaje</a:t>
            </a:r>
            <a:endParaRPr lang="en-US" sz="1100" dirty="0"/>
          </a:p>
        </p:txBody>
      </p:sp>
      <p:sp>
        <p:nvSpPr>
          <p:cNvPr id="22" name="Text 20"/>
          <p:cNvSpPr/>
          <p:nvPr/>
        </p:nvSpPr>
        <p:spPr>
          <a:xfrm>
            <a:off x="4206240" y="3675888"/>
            <a:ext cx="4434840" cy="841248"/>
          </a:xfrm>
          <a:prstGeom prst="rect">
            <a:avLst/>
          </a:prstGeom>
          <a:noFill/>
          <a:ln/>
        </p:spPr>
        <p:txBody>
          <a:bodyPr wrap="square" rtlCol="0" anchor="t"/>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I can explain how I found the LCM using the words multiple, common multiple, skip counting, and least common multiple.</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Guided Practice / Práctica Guiada</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10</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73736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WE DO TOGETHER</a:t>
            </a:r>
            <a:endParaRPr lang="en-US" sz="900" dirty="0"/>
          </a:p>
        </p:txBody>
      </p:sp>
      <p:sp>
        <p:nvSpPr>
          <p:cNvPr id="19" name="Text 17"/>
          <p:cNvSpPr/>
          <p:nvPr/>
        </p:nvSpPr>
        <p:spPr>
          <a:xfrm>
            <a:off x="594360" y="1188720"/>
            <a:ext cx="5120640" cy="274320"/>
          </a:xfrm>
          <a:prstGeom prst="rect">
            <a:avLst/>
          </a:prstGeom>
          <a:noFill/>
          <a:ln/>
        </p:spPr>
        <p:txBody>
          <a:bodyPr wrap="square" rtlCol="0" anchor="ctr"/>
          <a:lstStyle/>
          <a:p>
            <a:pPr indent="0" marL="0">
              <a:buNone/>
            </a:pPr>
            <a:r>
              <a:rPr lang="en-US" sz="1200" b="1" dirty="0">
                <a:solidFill>
                  <a:srgbClr val="17324D"/>
                </a:solidFill>
                <a:latin typeface="Outfit" pitchFamily="34" charset="0"/>
                <a:ea typeface="Outfit" pitchFamily="34" charset="-122"/>
                <a:cs typeface="Outfit" pitchFamily="34" charset="-120"/>
              </a:rPr>
              <a:t>What is the least common multiple (LCM)?</a:t>
            </a:r>
            <a:endParaRPr lang="en-US" sz="1200" dirty="0"/>
          </a:p>
        </p:txBody>
      </p:sp>
      <p:sp>
        <p:nvSpPr>
          <p:cNvPr id="20" name="Shape 18"/>
          <p:cNvSpPr/>
          <p:nvPr/>
        </p:nvSpPr>
        <p:spPr>
          <a:xfrm>
            <a:off x="640080" y="1609344"/>
            <a:ext cx="274320" cy="274320"/>
          </a:xfrm>
          <a:prstGeom prst="ellipse">
            <a:avLst/>
          </a:prstGeom>
          <a:solidFill>
            <a:srgbClr val="1FA6A2"/>
          </a:solidFill>
          <a:ln/>
        </p:spPr>
      </p:sp>
      <p:sp>
        <p:nvSpPr>
          <p:cNvPr id="21" name="Text 19"/>
          <p:cNvSpPr/>
          <p:nvPr/>
        </p:nvSpPr>
        <p:spPr>
          <a:xfrm>
            <a:off x="640080" y="1609344"/>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1</a:t>
            </a:r>
            <a:endParaRPr lang="en-US" sz="1100" dirty="0"/>
          </a:p>
        </p:txBody>
      </p:sp>
      <p:sp>
        <p:nvSpPr>
          <p:cNvPr id="22" name="Text 20"/>
          <p:cNvSpPr/>
          <p:nvPr/>
        </p:nvSpPr>
        <p:spPr>
          <a:xfrm>
            <a:off x="1024128" y="1554480"/>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Let's find the LCM of 3 and 5. What are the multiples of 3? (3, 6, 9, 12, 15.)</a:t>
            </a:r>
            <a:endParaRPr lang="en-US" sz="1050" dirty="0"/>
          </a:p>
        </p:txBody>
      </p:sp>
      <p:sp>
        <p:nvSpPr>
          <p:cNvPr id="23" name="Shape 21"/>
          <p:cNvSpPr/>
          <p:nvPr/>
        </p:nvSpPr>
        <p:spPr>
          <a:xfrm>
            <a:off x="640080" y="2084832"/>
            <a:ext cx="274320" cy="274320"/>
          </a:xfrm>
          <a:prstGeom prst="ellipse">
            <a:avLst/>
          </a:prstGeom>
          <a:solidFill>
            <a:srgbClr val="1FA6A2"/>
          </a:solidFill>
          <a:ln/>
        </p:spPr>
      </p:sp>
      <p:sp>
        <p:nvSpPr>
          <p:cNvPr id="24" name="Text 22"/>
          <p:cNvSpPr/>
          <p:nvPr/>
        </p:nvSpPr>
        <p:spPr>
          <a:xfrm>
            <a:off x="640080" y="2084832"/>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2</a:t>
            </a:r>
            <a:endParaRPr lang="en-US" sz="1100" dirty="0"/>
          </a:p>
        </p:txBody>
      </p:sp>
      <p:sp>
        <p:nvSpPr>
          <p:cNvPr id="25" name="Text 23"/>
          <p:cNvSpPr/>
          <p:nvPr/>
        </p:nvSpPr>
        <p:spPr>
          <a:xfrm>
            <a:off x="1024128" y="2029968"/>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What are the multiples of 5? (5, 10, 15.) What is the first number in both lists? (15.)</a:t>
            </a:r>
            <a:endParaRPr lang="en-US" sz="1050" dirty="0"/>
          </a:p>
        </p:txBody>
      </p:sp>
      <p:sp>
        <p:nvSpPr>
          <p:cNvPr id="26" name="Shape 24"/>
          <p:cNvSpPr/>
          <p:nvPr/>
        </p:nvSpPr>
        <p:spPr>
          <a:xfrm>
            <a:off x="640080" y="2560320"/>
            <a:ext cx="274320" cy="274320"/>
          </a:xfrm>
          <a:prstGeom prst="ellipse">
            <a:avLst/>
          </a:prstGeom>
          <a:solidFill>
            <a:srgbClr val="1FA6A2"/>
          </a:solidFill>
          <a:ln/>
        </p:spPr>
      </p:sp>
      <p:sp>
        <p:nvSpPr>
          <p:cNvPr id="27" name="Text 25"/>
          <p:cNvSpPr/>
          <p:nvPr/>
        </p:nvSpPr>
        <p:spPr>
          <a:xfrm>
            <a:off x="640080" y="2560320"/>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3</a:t>
            </a:r>
            <a:endParaRPr lang="en-US" sz="1100" dirty="0"/>
          </a:p>
        </p:txBody>
      </p:sp>
      <p:sp>
        <p:nvSpPr>
          <p:cNvPr id="28" name="Text 26"/>
          <p:cNvSpPr/>
          <p:nvPr/>
        </p:nvSpPr>
        <p:spPr>
          <a:xfrm>
            <a:off x="1024128" y="2505456"/>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So the LCM of 3 and 5 is 15.</a:t>
            </a:r>
            <a:endParaRPr lang="en-US" sz="1050" dirty="0"/>
          </a:p>
        </p:txBody>
      </p:sp>
      <p:sp>
        <p:nvSpPr>
          <p:cNvPr id="29" name="Text 27"/>
          <p:cNvSpPr/>
          <p:nvPr/>
        </p:nvSpPr>
        <p:spPr>
          <a:xfrm>
            <a:off x="594360" y="3886200"/>
            <a:ext cx="512064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Your turn — show your work:</a:t>
            </a:r>
            <a:endParaRPr lang="en-US" sz="900" dirty="0"/>
          </a:p>
        </p:txBody>
      </p:sp>
      <p:sp>
        <p:nvSpPr>
          <p:cNvPr id="30" name="Shape 28"/>
          <p:cNvSpPr/>
          <p:nvPr/>
        </p:nvSpPr>
        <p:spPr>
          <a:xfrm>
            <a:off x="640080" y="4297680"/>
            <a:ext cx="5120640" cy="0"/>
          </a:xfrm>
          <a:prstGeom prst="line">
            <a:avLst/>
          </a:prstGeom>
          <a:noFill/>
          <a:ln w="9525">
            <a:solidFill>
              <a:srgbClr val="C7CDD2"/>
            </a:solidFill>
            <a:prstDash val="dash"/>
          </a:ln>
        </p:spPr>
      </p:sp>
      <p:sp>
        <p:nvSpPr>
          <p:cNvPr id="31" name="Shape 29"/>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2" name="Text 30"/>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33" name="Text 31"/>
          <p:cNvSpPr/>
          <p:nvPr/>
        </p:nvSpPr>
        <p:spPr>
          <a:xfrm>
            <a:off x="6217920" y="1097280"/>
            <a:ext cx="2468880" cy="146304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Astronaut Reyes checks oxygen every 4 hours and Chen checks water every 6 hours, both starting at 6:00 AM. Why isn't the next shared check simply 10 hours later (4 + 6)?</a:t>
            </a:r>
            <a:endParaRPr lang="en-US" sz="1000" dirty="0"/>
          </a:p>
        </p:txBody>
      </p:sp>
      <p:sp>
        <p:nvSpPr>
          <p:cNvPr id="34" name="Shape 32"/>
          <p:cNvSpPr/>
          <p:nvPr/>
        </p:nvSpPr>
        <p:spPr>
          <a:xfrm>
            <a:off x="6172200" y="2743200"/>
            <a:ext cx="2514600" cy="1828800"/>
          </a:xfrm>
          <a:prstGeom prst="roundRect">
            <a:avLst>
              <a:gd name="adj" fmla="val 40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5" name="Text 33"/>
          <p:cNvSpPr/>
          <p:nvPr/>
        </p:nvSpPr>
        <p:spPr>
          <a:xfrm>
            <a:off x="6309360" y="2834640"/>
            <a:ext cx="2286000" cy="228600"/>
          </a:xfrm>
          <a:prstGeom prst="rect">
            <a:avLst/>
          </a:prstGeom>
          <a:noFill/>
          <a:ln/>
        </p:spPr>
        <p:txBody>
          <a:bodyPr wrap="square" rtlCol="0" anchor="ctr"/>
          <a:lstStyle/>
          <a:p>
            <a:pPr indent="0" marL="0">
              <a:buNone/>
            </a:pPr>
            <a:r>
              <a:rPr lang="en-US" sz="950" b="1" dirty="0">
                <a:solidFill>
                  <a:srgbClr val="1FA6A2"/>
                </a:solidFill>
                <a:latin typeface="Outfit" pitchFamily="34" charset="0"/>
                <a:ea typeface="Outfit" pitchFamily="34" charset="-122"/>
                <a:cs typeface="Outfit" pitchFamily="34" charset="-120"/>
              </a:rPr>
              <a:t>🔑 Key Idea</a:t>
            </a:r>
            <a:endParaRPr lang="en-US" sz="950" dirty="0"/>
          </a:p>
        </p:txBody>
      </p:sp>
      <p:sp>
        <p:nvSpPr>
          <p:cNvPr id="36" name="Text 34"/>
          <p:cNvSpPr/>
          <p:nvPr/>
        </p:nvSpPr>
        <p:spPr>
          <a:xfrm>
            <a:off x="6309360" y="3108960"/>
            <a:ext cx="2286000" cy="1371600"/>
          </a:xfrm>
          <a:prstGeom prst="rect">
            <a:avLst/>
          </a:prstGeom>
          <a:noFill/>
          <a:ln/>
        </p:spPr>
        <p:txBody>
          <a:bodyPr wrap="square" rtlCol="0" anchor="t"/>
          <a:lstStyle/>
          <a:p>
            <a:pPr indent="0" marL="0">
              <a:buNone/>
            </a:pPr>
            <a:r>
              <a:rPr lang="en-US" sz="950" dirty="0">
                <a:solidFill>
                  <a:srgbClr val="24323F"/>
                </a:solidFill>
                <a:latin typeface="Hanken Grotesk" pitchFamily="34" charset="0"/>
                <a:ea typeface="Hanken Grotesk" pitchFamily="34" charset="-122"/>
                <a:cs typeface="Hanken Grotesk" pitchFamily="34" charset="-120"/>
              </a:rPr>
              <a:t>The LCM is the FIRST number that shows up in both numbers' multiple lists.</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Sort It Out / Clasifícalo</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11</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22960"/>
            <a:ext cx="5120640" cy="365760"/>
          </a:xfrm>
          <a:prstGeom prst="rect">
            <a:avLst/>
          </a:prstGeom>
          <a:noFill/>
          <a:ln/>
        </p:spPr>
        <p:txBody>
          <a:bodyPr wrap="square" rtlCol="0" anchor="ctr"/>
          <a:lstStyle/>
          <a:p>
            <a:pPr indent="0" marL="0">
              <a:buNone/>
            </a:pPr>
            <a:r>
              <a:rPr lang="en-US" sz="1050" b="1" dirty="0">
                <a:solidFill>
                  <a:srgbClr val="17324D"/>
                </a:solidFill>
                <a:latin typeface="Outfit" pitchFamily="34" charset="0"/>
                <a:ea typeface="Outfit" pitchFamily="34" charset="-122"/>
                <a:cs typeface="Outfit" pitchFamily="34" charset="-120"/>
              </a:rPr>
              <a:t>Here are the first several multiples of 4 and 6 mixed together. Sort them — which are common multiples of BOTH 4 and 6, and which are multiples of only one?</a:t>
            </a:r>
            <a:endParaRPr lang="en-US" sz="1050" dirty="0"/>
          </a:p>
        </p:txBody>
      </p:sp>
      <p:sp>
        <p:nvSpPr>
          <p:cNvPr id="19" name="Text 17"/>
          <p:cNvSpPr/>
          <p:nvPr/>
        </p:nvSpPr>
        <p:spPr>
          <a:xfrm>
            <a:off x="594360" y="1234440"/>
            <a:ext cx="5120640" cy="219456"/>
          </a:xfrm>
          <a:prstGeom prst="rect">
            <a:avLst/>
          </a:prstGeom>
          <a:noFill/>
          <a:ln/>
        </p:spPr>
        <p:txBody>
          <a:bodyPr wrap="square" rtlCol="0" anchor="ctr"/>
          <a:lstStyle/>
          <a:p>
            <a:pPr indent="0" marL="0">
              <a:buNone/>
            </a:pPr>
            <a:r>
              <a:rPr lang="en-US" sz="850" i="1" dirty="0">
                <a:solidFill>
                  <a:srgbClr val="8A96A3"/>
                </a:solidFill>
                <a:latin typeface="Hanken Grotesk" pitchFamily="34" charset="0"/>
                <a:ea typeface="Hanken Grotesk" pitchFamily="34" charset="-122"/>
                <a:cs typeface="Hanken Grotesk" pitchFamily="34" charset="-120"/>
              </a:rPr>
              <a:t>Card Bank — cut or sort these cards:</a:t>
            </a:r>
            <a:endParaRPr lang="en-US" sz="850" dirty="0"/>
          </a:p>
        </p:txBody>
      </p:sp>
      <p:sp>
        <p:nvSpPr>
          <p:cNvPr id="20" name="Text 18"/>
          <p:cNvSpPr/>
          <p:nvPr/>
        </p:nvSpPr>
        <p:spPr>
          <a:xfrm>
            <a:off x="59436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12</a:t>
            </a:r>
            <a:endParaRPr lang="en-US" sz="900" dirty="0"/>
          </a:p>
        </p:txBody>
      </p:sp>
      <p:sp>
        <p:nvSpPr>
          <p:cNvPr id="21" name="Text 19"/>
          <p:cNvSpPr/>
          <p:nvPr/>
        </p:nvSpPr>
        <p:spPr>
          <a:xfrm>
            <a:off x="236220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24</a:t>
            </a:r>
            <a:endParaRPr lang="en-US" sz="900" dirty="0"/>
          </a:p>
        </p:txBody>
      </p:sp>
      <p:sp>
        <p:nvSpPr>
          <p:cNvPr id="22" name="Text 20"/>
          <p:cNvSpPr/>
          <p:nvPr/>
        </p:nvSpPr>
        <p:spPr>
          <a:xfrm>
            <a:off x="413004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36</a:t>
            </a:r>
            <a:endParaRPr lang="en-US" sz="900" dirty="0"/>
          </a:p>
        </p:txBody>
      </p:sp>
      <p:sp>
        <p:nvSpPr>
          <p:cNvPr id="23" name="Text 21"/>
          <p:cNvSpPr/>
          <p:nvPr/>
        </p:nvSpPr>
        <p:spPr>
          <a:xfrm>
            <a:off x="594360" y="1975104"/>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48</a:t>
            </a:r>
            <a:endParaRPr lang="en-US" sz="900" dirty="0"/>
          </a:p>
        </p:txBody>
      </p:sp>
      <p:sp>
        <p:nvSpPr>
          <p:cNvPr id="24" name="Text 22"/>
          <p:cNvSpPr/>
          <p:nvPr/>
        </p:nvSpPr>
        <p:spPr>
          <a:xfrm>
            <a:off x="2362200" y="1975104"/>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4</a:t>
            </a:r>
            <a:endParaRPr lang="en-US" sz="900" dirty="0"/>
          </a:p>
        </p:txBody>
      </p:sp>
      <p:sp>
        <p:nvSpPr>
          <p:cNvPr id="25" name="Text 23"/>
          <p:cNvSpPr/>
          <p:nvPr/>
        </p:nvSpPr>
        <p:spPr>
          <a:xfrm>
            <a:off x="4130040" y="1975104"/>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8</a:t>
            </a:r>
            <a:endParaRPr lang="en-US" sz="900" dirty="0"/>
          </a:p>
        </p:txBody>
      </p:sp>
      <p:sp>
        <p:nvSpPr>
          <p:cNvPr id="26" name="Shape 24"/>
          <p:cNvSpPr/>
          <p:nvPr/>
        </p:nvSpPr>
        <p:spPr>
          <a:xfrm>
            <a:off x="594360" y="2560320"/>
            <a:ext cx="2514600" cy="1965960"/>
          </a:xfrm>
          <a:prstGeom prst="roundRect">
            <a:avLst>
              <a:gd name="adj" fmla="val 2326"/>
            </a:avLst>
          </a:prstGeom>
          <a:solidFill>
            <a:srgbClr val="FFFFFF"/>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94360" y="2560320"/>
            <a:ext cx="2514600" cy="292608"/>
          </a:xfrm>
          <a:prstGeom prst="rect">
            <a:avLst/>
          </a:prstGeom>
          <a:solidFill>
            <a:srgbClr val="1FA6A2"/>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Common Multiples of 4 and 6</a:t>
            </a:r>
            <a:endParaRPr lang="en-US" sz="950" dirty="0"/>
          </a:p>
        </p:txBody>
      </p:sp>
      <p:sp>
        <p:nvSpPr>
          <p:cNvPr id="28" name="Shape 26"/>
          <p:cNvSpPr/>
          <p:nvPr/>
        </p:nvSpPr>
        <p:spPr>
          <a:xfrm>
            <a:off x="3246120" y="2560320"/>
            <a:ext cx="2514600" cy="1965960"/>
          </a:xfrm>
          <a:prstGeom prst="roundRect">
            <a:avLst>
              <a:gd name="adj" fmla="val 2326"/>
            </a:avLst>
          </a:prstGeom>
          <a:solidFill>
            <a:srgbClr val="FFFFFF"/>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3246120" y="2560320"/>
            <a:ext cx="2514600" cy="292608"/>
          </a:xfrm>
          <a:prstGeom prst="rect">
            <a:avLst/>
          </a:prstGeom>
          <a:solidFill>
            <a:srgbClr val="1FA6A2"/>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NOT Common Multiples</a:t>
            </a:r>
            <a:endParaRPr lang="en-US" sz="950" dirty="0"/>
          </a:p>
        </p:txBody>
      </p:sp>
      <p:sp>
        <p:nvSpPr>
          <p:cNvPr id="30" name="Shape 28"/>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1" name="Text 29"/>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32" name="Text 30"/>
          <p:cNvSpPr/>
          <p:nvPr/>
        </p:nvSpPr>
        <p:spPr>
          <a:xfrm>
            <a:off x="6217920" y="1097280"/>
            <a:ext cx="2468880" cy="137160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You skip counted the multiples of 4 and 6. How did you find the least common multiple from your lists?</a:t>
            </a:r>
            <a:endParaRPr lang="en-US" sz="1000" dirty="0"/>
          </a:p>
        </p:txBody>
      </p:sp>
      <p:sp>
        <p:nvSpPr>
          <p:cNvPr id="33" name="Shape 31"/>
          <p:cNvSpPr/>
          <p:nvPr/>
        </p:nvSpPr>
        <p:spPr>
          <a:xfrm>
            <a:off x="6217920" y="2743200"/>
            <a:ext cx="2423160" cy="0"/>
          </a:xfrm>
          <a:prstGeom prst="line">
            <a:avLst/>
          </a:prstGeom>
          <a:noFill/>
          <a:ln w="9525">
            <a:solidFill>
              <a:srgbClr val="C7CDD2"/>
            </a:solidFill>
            <a:prstDash val="dash"/>
          </a:ln>
        </p:spPr>
      </p:sp>
      <p:sp>
        <p:nvSpPr>
          <p:cNvPr id="34" name="Shape 32"/>
          <p:cNvSpPr/>
          <p:nvPr/>
        </p:nvSpPr>
        <p:spPr>
          <a:xfrm>
            <a:off x="6217920" y="3072384"/>
            <a:ext cx="2423160" cy="0"/>
          </a:xfrm>
          <a:prstGeom prst="line">
            <a:avLst/>
          </a:prstGeom>
          <a:noFill/>
          <a:ln w="9525">
            <a:solidFill>
              <a:srgbClr val="C7CDD2"/>
            </a:solidFill>
            <a:prstDash val="dash"/>
          </a:ln>
        </p:spPr>
      </p:sp>
      <p:sp>
        <p:nvSpPr>
          <p:cNvPr id="35" name="Shape 33"/>
          <p:cNvSpPr/>
          <p:nvPr/>
        </p:nvSpPr>
        <p:spPr>
          <a:xfrm>
            <a:off x="6217920" y="3401568"/>
            <a:ext cx="2423160" cy="0"/>
          </a:xfrm>
          <a:prstGeom prst="line">
            <a:avLst/>
          </a:prstGeom>
          <a:noFill/>
          <a:ln w="9525">
            <a:solidFill>
              <a:srgbClr val="C7CDD2"/>
            </a:solidFill>
            <a:prstDash val="dash"/>
          </a:ln>
        </p:spPr>
      </p:sp>
      <p:sp>
        <p:nvSpPr>
          <p:cNvPr id="36" name="Shape 34"/>
          <p:cNvSpPr/>
          <p:nvPr/>
        </p:nvSpPr>
        <p:spPr>
          <a:xfrm>
            <a:off x="6217920" y="3730752"/>
            <a:ext cx="2423160" cy="0"/>
          </a:xfrm>
          <a:prstGeom prst="line">
            <a:avLst/>
          </a:prstGeom>
          <a:noFill/>
          <a:ln w="9525">
            <a:solidFill>
              <a:srgbClr val="C7CDD2"/>
            </a:solidFill>
            <a:prstDash val="dash"/>
          </a:ln>
        </p:spPr>
      </p:sp>
      <p:sp>
        <p:nvSpPr>
          <p:cNvPr id="37" name="Shape 35"/>
          <p:cNvSpPr/>
          <p:nvPr/>
        </p:nvSpPr>
        <p:spPr>
          <a:xfrm>
            <a:off x="6217920" y="4059936"/>
            <a:ext cx="2423160" cy="0"/>
          </a:xfrm>
          <a:prstGeom prst="line">
            <a:avLst/>
          </a:prstGeom>
          <a:noFill/>
          <a:ln w="9525">
            <a:solidFill>
              <a:srgbClr val="C7CDD2"/>
            </a:solidFill>
            <a:prstDash val="dash"/>
          </a:ln>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Error Analysis / Análisis de Errores</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12</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554480" cy="274320"/>
          </a:xfrm>
          <a:prstGeom prst="rect">
            <a:avLst>
              <a:gd name="adj" fmla="val 50000"/>
            </a:avLst>
          </a:prstGeom>
          <a:solidFill>
            <a:srgbClr val="C0392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FIND THE ERROR</a:t>
            </a:r>
            <a:endParaRPr lang="en-US" sz="900" dirty="0"/>
          </a:p>
        </p:txBody>
      </p:sp>
      <p:sp>
        <p:nvSpPr>
          <p:cNvPr id="19" name="Text 17"/>
          <p:cNvSpPr/>
          <p:nvPr/>
        </p:nvSpPr>
        <p:spPr>
          <a:xfrm>
            <a:off x="2286000" y="841248"/>
            <a:ext cx="3383280" cy="274320"/>
          </a:xfrm>
          <a:prstGeom prst="rect">
            <a:avLst/>
          </a:prstGeom>
          <a:noFill/>
          <a:ln/>
        </p:spPr>
        <p:txBody>
          <a:bodyPr wrap="square" rtlCol="0" anchor="ctr"/>
          <a:lstStyle/>
          <a:p>
            <a:pPr indent="0" marL="0">
              <a:buNone/>
            </a:pPr>
            <a:r>
              <a:rPr lang="en-US" sz="1100" b="1" dirty="0">
                <a:solidFill>
                  <a:srgbClr val="17324D"/>
                </a:solidFill>
                <a:latin typeface="Outfit" pitchFamily="34" charset="0"/>
                <a:ea typeface="Outfit" pitchFamily="34" charset="-122"/>
                <a:cs typeface="Outfit" pitchFamily="34" charset="-120"/>
              </a:rPr>
              <a:t>Find Jaylen's Mistake</a:t>
            </a:r>
            <a:endParaRPr lang="en-US" sz="1100" dirty="0"/>
          </a:p>
        </p:txBody>
      </p:sp>
      <p:sp>
        <p:nvSpPr>
          <p:cNvPr id="20" name="Text 18"/>
          <p:cNvSpPr/>
          <p:nvPr/>
        </p:nvSpPr>
        <p:spPr>
          <a:xfrm>
            <a:off x="594360" y="1188720"/>
            <a:ext cx="5120640" cy="365760"/>
          </a:xfrm>
          <a:prstGeom prst="rect">
            <a:avLst/>
          </a:prstGeom>
          <a:noFill/>
          <a:ln/>
        </p:spPr>
        <p:txBody>
          <a:bodyPr wrap="square" rtlCol="0" anchor="ctr"/>
          <a:lstStyle/>
          <a:p>
            <a:pPr indent="0" marL="0">
              <a:buNone/>
            </a:pPr>
            <a:r>
              <a:rPr lang="en-US" sz="950" dirty="0">
                <a:solidFill>
                  <a:srgbClr val="24323F"/>
                </a:solidFill>
                <a:latin typeface="Hanken Grotesk" pitchFamily="34" charset="0"/>
                <a:ea typeface="Hanken Grotesk" pitchFamily="34" charset="-122"/>
                <a:cs typeface="Hanken Grotesk" pitchFamily="34" charset="-120"/>
              </a:rPr>
              <a:t>A classmate turned in the work below. One step has a mistake — find it, name it, fix it.</a:t>
            </a:r>
            <a:endParaRPr lang="en-US" sz="950" dirty="0"/>
          </a:p>
        </p:txBody>
      </p:sp>
      <p:sp>
        <p:nvSpPr>
          <p:cNvPr id="21" name="Shape 19"/>
          <p:cNvSpPr/>
          <p:nvPr/>
        </p:nvSpPr>
        <p:spPr>
          <a:xfrm>
            <a:off x="594360" y="1627632"/>
            <a:ext cx="5166360" cy="2286000"/>
          </a:xfrm>
          <a:prstGeom prst="roundRect">
            <a:avLst>
              <a:gd name="adj" fmla="val 2000"/>
            </a:avLst>
          </a:prstGeom>
          <a:solidFill>
            <a:srgbClr val="F4F1E8"/>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2" name="Text 20"/>
          <p:cNvSpPr/>
          <p:nvPr/>
        </p:nvSpPr>
        <p:spPr>
          <a:xfrm>
            <a:off x="713232" y="1691640"/>
            <a:ext cx="4937760" cy="219456"/>
          </a:xfrm>
          <a:prstGeom prst="rect">
            <a:avLst/>
          </a:prstGeom>
          <a:noFill/>
          <a:ln/>
        </p:spPr>
        <p:txBody>
          <a:bodyPr wrap="square" rtlCol="0" anchor="ctr"/>
          <a:lstStyle/>
          <a:p>
            <a:pPr indent="0" marL="0">
              <a:buNone/>
            </a:pPr>
            <a:r>
              <a:rPr lang="en-US" sz="800" i="1" dirty="0">
                <a:solidFill>
                  <a:srgbClr val="8A96A3"/>
                </a:solidFill>
                <a:latin typeface="Hanken Grotesk" pitchFamily="34" charset="0"/>
                <a:ea typeface="Hanken Grotesk" pitchFamily="34" charset="-122"/>
                <a:cs typeface="Hanken Grotesk" pitchFamily="34" charset="-120"/>
              </a:rPr>
              <a:t>Student's work (contains an error):</a:t>
            </a:r>
            <a:endParaRPr lang="en-US" sz="800" dirty="0"/>
          </a:p>
        </p:txBody>
      </p:sp>
      <p:sp>
        <p:nvSpPr>
          <p:cNvPr id="23" name="Text 21"/>
          <p:cNvSpPr/>
          <p:nvPr/>
        </p:nvSpPr>
        <p:spPr>
          <a:xfrm>
            <a:off x="777240" y="1938528"/>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1. </a:t>
            </a:r>
            <a:pPr indent="0" marL="0">
              <a:buNone/>
            </a:pPr>
            <a:r>
              <a:rPr lang="en-US" sz="950" b="1" dirty="0">
                <a:solidFill>
                  <a:srgbClr val="17324D"/>
                </a:solidFill>
                <a:latin typeface="Hanken Grotesk" pitchFamily="34" charset="0"/>
                <a:ea typeface="Hanken Grotesk" pitchFamily="34" charset="-122"/>
                <a:cs typeface="Hanken Grotesk" pitchFamily="34" charset="-120"/>
              </a:rPr>
              <a:t>Find LCM of 8 and 12:  </a:t>
            </a:r>
            <a:pPr indent="0" marL="0">
              <a:buNone/>
            </a:pPr>
            <a:r>
              <a:rPr lang="en-US" sz="950" b="1" dirty="0">
                <a:solidFill>
                  <a:srgbClr val="24323F"/>
                </a:solidFill>
                <a:latin typeface="Courier New" pitchFamily="34" charset="0"/>
                <a:ea typeface="Courier New" pitchFamily="34" charset="-122"/>
                <a:cs typeface="Courier New" pitchFamily="34" charset="-120"/>
              </a:rPr>
              <a:t>List multiples of 8 and 12</a:t>
            </a:r>
            <a:endParaRPr lang="en-US" sz="950" dirty="0"/>
          </a:p>
        </p:txBody>
      </p:sp>
      <p:sp>
        <p:nvSpPr>
          <p:cNvPr id="24" name="Text 22"/>
          <p:cNvSpPr/>
          <p:nvPr/>
        </p:nvSpPr>
        <p:spPr>
          <a:xfrm>
            <a:off x="777240" y="2322576"/>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2. </a:t>
            </a:r>
            <a:pPr indent="0" marL="0">
              <a:buNone/>
            </a:pPr>
            <a:r>
              <a:rPr lang="en-US" sz="950" b="1" dirty="0">
                <a:solidFill>
                  <a:srgbClr val="17324D"/>
                </a:solidFill>
                <a:latin typeface="Hanken Grotesk" pitchFamily="34" charset="0"/>
                <a:ea typeface="Hanken Grotesk" pitchFamily="34" charset="-122"/>
                <a:cs typeface="Hanken Grotesk" pitchFamily="34" charset="-120"/>
              </a:rPr>
              <a:t>Multiples of 8:  </a:t>
            </a:r>
            <a:pPr indent="0" marL="0">
              <a:buNone/>
            </a:pPr>
            <a:r>
              <a:rPr lang="en-US" sz="950" b="1" dirty="0">
                <a:solidFill>
                  <a:srgbClr val="24323F"/>
                </a:solidFill>
                <a:latin typeface="Courier New" pitchFamily="34" charset="0"/>
                <a:ea typeface="Courier New" pitchFamily="34" charset="-122"/>
                <a:cs typeface="Courier New" pitchFamily="34" charset="-120"/>
              </a:rPr>
              <a:t>8, 16, 24, 32, 40, 48</a:t>
            </a:r>
            <a:endParaRPr lang="en-US" sz="950" dirty="0"/>
          </a:p>
        </p:txBody>
      </p:sp>
      <p:sp>
        <p:nvSpPr>
          <p:cNvPr id="25" name="Text 23"/>
          <p:cNvSpPr/>
          <p:nvPr/>
        </p:nvSpPr>
        <p:spPr>
          <a:xfrm>
            <a:off x="777240" y="2706624"/>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3. </a:t>
            </a:r>
            <a:pPr indent="0" marL="0">
              <a:buNone/>
            </a:pPr>
            <a:r>
              <a:rPr lang="en-US" sz="950" b="1" dirty="0">
                <a:solidFill>
                  <a:srgbClr val="17324D"/>
                </a:solidFill>
                <a:latin typeface="Hanken Grotesk" pitchFamily="34" charset="0"/>
                <a:ea typeface="Hanken Grotesk" pitchFamily="34" charset="-122"/>
                <a:cs typeface="Hanken Grotesk" pitchFamily="34" charset="-120"/>
              </a:rPr>
              <a:t>Multiples of 12:  </a:t>
            </a:r>
            <a:pPr indent="0" marL="0">
              <a:buNone/>
            </a:pPr>
            <a:r>
              <a:rPr lang="en-US" sz="950" b="1" dirty="0">
                <a:solidFill>
                  <a:srgbClr val="24323F"/>
                </a:solidFill>
                <a:latin typeface="Courier New" pitchFamily="34" charset="0"/>
                <a:ea typeface="Courier New" pitchFamily="34" charset="-122"/>
                <a:cs typeface="Courier New" pitchFamily="34" charset="-120"/>
              </a:rPr>
              <a:t>12, 24, 36, 48</a:t>
            </a:r>
            <a:endParaRPr lang="en-US" sz="950" dirty="0"/>
          </a:p>
        </p:txBody>
      </p:sp>
      <p:sp>
        <p:nvSpPr>
          <p:cNvPr id="26" name="Text 24"/>
          <p:cNvSpPr/>
          <p:nvPr/>
        </p:nvSpPr>
        <p:spPr>
          <a:xfrm>
            <a:off x="777240" y="3090672"/>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4. </a:t>
            </a:r>
            <a:pPr indent="0" marL="0">
              <a:buNone/>
            </a:pPr>
            <a:r>
              <a:rPr lang="en-US" sz="950" b="1" dirty="0">
                <a:solidFill>
                  <a:srgbClr val="17324D"/>
                </a:solidFill>
                <a:latin typeface="Hanken Grotesk" pitchFamily="34" charset="0"/>
                <a:ea typeface="Hanken Grotesk" pitchFamily="34" charset="-122"/>
                <a:cs typeface="Hanken Grotesk" pitchFamily="34" charset="-120"/>
              </a:rPr>
              <a:t>Common multiples:  </a:t>
            </a:r>
            <a:pPr indent="0" marL="0">
              <a:buNone/>
            </a:pPr>
            <a:r>
              <a:rPr lang="en-US" sz="950" b="1" dirty="0">
                <a:solidFill>
                  <a:srgbClr val="24323F"/>
                </a:solidFill>
                <a:latin typeface="Courier New" pitchFamily="34" charset="0"/>
                <a:ea typeface="Courier New" pitchFamily="34" charset="-122"/>
                <a:cs typeface="Courier New" pitchFamily="34" charset="-120"/>
              </a:rPr>
              <a:t>24, 48</a:t>
            </a:r>
            <a:endParaRPr lang="en-US" sz="950" dirty="0"/>
          </a:p>
        </p:txBody>
      </p:sp>
      <p:sp>
        <p:nvSpPr>
          <p:cNvPr id="27" name="Text 25"/>
          <p:cNvSpPr/>
          <p:nvPr/>
        </p:nvSpPr>
        <p:spPr>
          <a:xfrm>
            <a:off x="777240" y="3474720"/>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5. </a:t>
            </a:r>
            <a:pPr indent="0" marL="0">
              <a:buNone/>
            </a:pPr>
            <a:r>
              <a:rPr lang="en-US" sz="950" b="1" dirty="0">
                <a:solidFill>
                  <a:srgbClr val="17324D"/>
                </a:solidFill>
                <a:latin typeface="Hanken Grotesk" pitchFamily="34" charset="0"/>
                <a:ea typeface="Hanken Grotesk" pitchFamily="34" charset="-122"/>
                <a:cs typeface="Hanken Grotesk" pitchFamily="34" charset="-120"/>
              </a:rPr>
              <a:t>Choose LCM:  </a:t>
            </a:r>
            <a:pPr indent="0" marL="0">
              <a:buNone/>
            </a:pPr>
            <a:r>
              <a:rPr lang="en-US" sz="950" b="1" dirty="0">
                <a:solidFill>
                  <a:srgbClr val="24323F"/>
                </a:solidFill>
                <a:latin typeface="Courier New" pitchFamily="34" charset="0"/>
                <a:ea typeface="Courier New" pitchFamily="34" charset="-122"/>
                <a:cs typeface="Courier New" pitchFamily="34" charset="-120"/>
              </a:rPr>
              <a:t>LCM = 48</a:t>
            </a:r>
            <a:endParaRPr lang="en-US" sz="950" dirty="0"/>
          </a:p>
        </p:txBody>
      </p:sp>
      <p:sp>
        <p:nvSpPr>
          <p:cNvPr id="28" name="Text 26"/>
          <p:cNvSpPr/>
          <p:nvPr/>
        </p:nvSpPr>
        <p:spPr>
          <a:xfrm>
            <a:off x="594360" y="4050792"/>
            <a:ext cx="5120640" cy="228600"/>
          </a:xfrm>
          <a:prstGeom prst="rect">
            <a:avLst/>
          </a:prstGeom>
          <a:noFill/>
          <a:ln/>
        </p:spPr>
        <p:txBody>
          <a:bodyPr wrap="square" rtlCol="0" anchor="ctr"/>
          <a:lstStyle/>
          <a:p>
            <a:pPr indent="0" marL="0">
              <a:buNone/>
            </a:pPr>
            <a:r>
              <a:rPr lang="en-US" sz="900" b="1" dirty="0">
                <a:solidFill>
                  <a:srgbClr val="17324D"/>
                </a:solidFill>
                <a:latin typeface="Hanken Grotesk" pitchFamily="34" charset="0"/>
                <a:ea typeface="Hanken Grotesk" pitchFamily="34" charset="-122"/>
                <a:cs typeface="Hanken Grotesk" pitchFamily="34" charset="-120"/>
              </a:rPr>
              <a:t>Which step has the error? Circle it above.</a:t>
            </a:r>
            <a:endParaRPr lang="en-US" sz="900" dirty="0"/>
          </a:p>
        </p:txBody>
      </p:sp>
      <p:sp>
        <p:nvSpPr>
          <p:cNvPr id="29" name="Shape 27"/>
          <p:cNvSpPr/>
          <p:nvPr/>
        </p:nvSpPr>
        <p:spPr>
          <a:xfrm>
            <a:off x="6035040" y="685800"/>
            <a:ext cx="2788920" cy="4023360"/>
          </a:xfrm>
          <a:prstGeom prst="roundRect">
            <a:avLst>
              <a:gd name="adj" fmla="val 2623"/>
            </a:avLst>
          </a:prstGeom>
          <a:solidFill>
            <a:srgbClr val="FCE6DE"/>
          </a:solidFill>
          <a:ln w="12700">
            <a:solidFill>
              <a:srgbClr val="E2A39B"/>
            </a:solidFill>
            <a:prstDash val="solid"/>
          </a:ln>
          <a:effectLst>
            <a:outerShdw sx="100000" sy="100000" kx="0" ky="0" algn="bl" rotWithShape="0" blurRad="50800" dist="12700" dir="5400000">
              <a:srgbClr val="1C2E42">
                <a:alpha val="10000"/>
              </a:srgbClr>
            </a:outerShdw>
          </a:effectLst>
        </p:spPr>
      </p:sp>
      <p:sp>
        <p:nvSpPr>
          <p:cNvPr id="30" name="Text 28"/>
          <p:cNvSpPr/>
          <p:nvPr/>
        </p:nvSpPr>
        <p:spPr>
          <a:xfrm>
            <a:off x="6035040" y="685800"/>
            <a:ext cx="2788920" cy="274320"/>
          </a:xfrm>
          <a:prstGeom prst="rect">
            <a:avLst/>
          </a:prstGeom>
          <a:solidFill>
            <a:srgbClr val="C0392B"/>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Explain &amp; Fix</a:t>
            </a:r>
            <a:endParaRPr lang="en-US" sz="1000" dirty="0"/>
          </a:p>
        </p:txBody>
      </p:sp>
      <p:sp>
        <p:nvSpPr>
          <p:cNvPr id="31" name="Text 29"/>
          <p:cNvSpPr/>
          <p:nvPr/>
        </p:nvSpPr>
        <p:spPr>
          <a:xfrm>
            <a:off x="6217920" y="1097280"/>
            <a:ext cx="2468880" cy="50292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The mistake was </a:t>
            </a:r>
            <a:pPr indent="0" marL="0">
              <a:buNone/>
            </a:pPr>
            <a:r>
              <a:rPr lang="en-US" sz="1000" b="1" dirty="0">
                <a:solidFill>
                  <a:srgbClr val="17324D"/>
                </a:solidFill>
                <a:latin typeface="Hanken Grotesk" pitchFamily="34" charset="0"/>
                <a:ea typeface="Hanken Grotesk" pitchFamily="34" charset="-122"/>
                <a:cs typeface="Hanken Grotesk" pitchFamily="34" charset="-120"/>
              </a:rPr>
              <a:t>___</a:t>
            </a:r>
            <a:pPr indent="0" marL="0">
              <a:buNone/>
            </a:pPr>
            <a:r>
              <a:rPr lang="en-US" sz="1000" dirty="0">
                <a:solidFill>
                  <a:srgbClr val="17324D"/>
                </a:solidFill>
                <a:latin typeface="Hanken Grotesk" pitchFamily="34" charset="0"/>
                <a:ea typeface="Hanken Grotesk" pitchFamily="34" charset="-122"/>
                <a:cs typeface="Hanken Grotesk" pitchFamily="34" charset="-120"/>
              </a:rPr>
              <a:t> because </a:t>
            </a:r>
            <a:pPr indent="0" marL="0">
              <a:buNone/>
            </a:pPr>
            <a:r>
              <a:rPr lang="en-US" sz="1000" b="1" dirty="0">
                <a:solidFill>
                  <a:srgbClr val="17324D"/>
                </a:solidFill>
                <a:latin typeface="Hanken Grotesk" pitchFamily="34" charset="0"/>
                <a:ea typeface="Hanken Grotesk" pitchFamily="34" charset="-122"/>
                <a:cs typeface="Hanken Grotesk" pitchFamily="34" charset="-120"/>
              </a:rPr>
              <a:t>___</a:t>
            </a:r>
            <a:pPr indent="0" marL="0">
              <a:buNone/>
            </a:pPr>
            <a:r>
              <a:rPr lang="en-US" sz="1000" dirty="0">
                <a:solidFill>
                  <a:srgbClr val="17324D"/>
                </a:solidFill>
                <a:latin typeface="Hanken Grotesk" pitchFamily="34" charset="0"/>
                <a:ea typeface="Hanken Grotesk" pitchFamily="34" charset="-122"/>
                <a:cs typeface="Hanken Grotesk" pitchFamily="34" charset="-120"/>
              </a:rPr>
              <a:t>.</a:t>
            </a:r>
            <a:endParaRPr lang="en-US" sz="1000" dirty="0"/>
          </a:p>
        </p:txBody>
      </p:sp>
      <p:sp>
        <p:nvSpPr>
          <p:cNvPr id="32" name="Shape 30"/>
          <p:cNvSpPr/>
          <p:nvPr/>
        </p:nvSpPr>
        <p:spPr>
          <a:xfrm>
            <a:off x="6217920" y="1783080"/>
            <a:ext cx="2423160" cy="0"/>
          </a:xfrm>
          <a:prstGeom prst="line">
            <a:avLst/>
          </a:prstGeom>
          <a:noFill/>
          <a:ln w="9525">
            <a:solidFill>
              <a:srgbClr val="C7CDD2"/>
            </a:solidFill>
            <a:prstDash val="dash"/>
          </a:ln>
        </p:spPr>
      </p:sp>
      <p:sp>
        <p:nvSpPr>
          <p:cNvPr id="33" name="Shape 31"/>
          <p:cNvSpPr/>
          <p:nvPr/>
        </p:nvSpPr>
        <p:spPr>
          <a:xfrm>
            <a:off x="6217920" y="2075688"/>
            <a:ext cx="2423160" cy="0"/>
          </a:xfrm>
          <a:prstGeom prst="line">
            <a:avLst/>
          </a:prstGeom>
          <a:noFill/>
          <a:ln w="9525">
            <a:solidFill>
              <a:srgbClr val="C7CDD2"/>
            </a:solidFill>
            <a:prstDash val="dash"/>
          </a:ln>
        </p:spPr>
      </p:sp>
      <p:sp>
        <p:nvSpPr>
          <p:cNvPr id="34" name="Shape 32"/>
          <p:cNvSpPr/>
          <p:nvPr/>
        </p:nvSpPr>
        <p:spPr>
          <a:xfrm>
            <a:off x="6217920" y="2368296"/>
            <a:ext cx="2423160" cy="0"/>
          </a:xfrm>
          <a:prstGeom prst="line">
            <a:avLst/>
          </a:prstGeom>
          <a:noFill/>
          <a:ln w="9525">
            <a:solidFill>
              <a:srgbClr val="C7CDD2"/>
            </a:solidFill>
            <a:prstDash val="dash"/>
          </a:ln>
        </p:spPr>
      </p:sp>
      <p:sp>
        <p:nvSpPr>
          <p:cNvPr id="35" name="Text 33"/>
          <p:cNvSpPr/>
          <p:nvPr/>
        </p:nvSpPr>
        <p:spPr>
          <a:xfrm>
            <a:off x="6217920" y="2788920"/>
            <a:ext cx="2468880" cy="274320"/>
          </a:xfrm>
          <a:prstGeom prst="rect">
            <a:avLst/>
          </a:prstGeom>
          <a:noFill/>
          <a:ln/>
        </p:spPr>
        <p:txBody>
          <a:bodyPr wrap="square" rtlCol="0" anchor="ctr"/>
          <a:lstStyle/>
          <a:p>
            <a:pPr indent="0" marL="0">
              <a:buNone/>
            </a:pPr>
            <a:r>
              <a:rPr lang="en-US" sz="900" b="1" dirty="0">
                <a:solidFill>
                  <a:srgbClr val="17324D"/>
                </a:solidFill>
                <a:latin typeface="Hanken Grotesk" pitchFamily="34" charset="0"/>
                <a:ea typeface="Hanken Grotesk" pitchFamily="34" charset="-122"/>
                <a:cs typeface="Hanken Grotesk" pitchFamily="34" charset="-120"/>
              </a:rPr>
              <a:t>Fix it — rewrite the step correctly:</a:t>
            </a:r>
            <a:endParaRPr lang="en-US" sz="900" dirty="0"/>
          </a:p>
        </p:txBody>
      </p:sp>
      <p:sp>
        <p:nvSpPr>
          <p:cNvPr id="36" name="Shape 34"/>
          <p:cNvSpPr/>
          <p:nvPr/>
        </p:nvSpPr>
        <p:spPr>
          <a:xfrm>
            <a:off x="6217920" y="3246120"/>
            <a:ext cx="2423160" cy="0"/>
          </a:xfrm>
          <a:prstGeom prst="line">
            <a:avLst/>
          </a:prstGeom>
          <a:noFill/>
          <a:ln w="9525">
            <a:solidFill>
              <a:srgbClr val="C7CDD2"/>
            </a:solidFill>
            <a:prstDash val="dash"/>
          </a:ln>
        </p:spPr>
      </p:sp>
      <p:sp>
        <p:nvSpPr>
          <p:cNvPr id="37" name="Shape 35"/>
          <p:cNvSpPr/>
          <p:nvPr/>
        </p:nvSpPr>
        <p:spPr>
          <a:xfrm>
            <a:off x="6217920" y="3538728"/>
            <a:ext cx="2423160" cy="0"/>
          </a:xfrm>
          <a:prstGeom prst="line">
            <a:avLst/>
          </a:prstGeom>
          <a:noFill/>
          <a:ln w="9525">
            <a:solidFill>
              <a:srgbClr val="C7CDD2"/>
            </a:solidFill>
            <a:prstDash val="dash"/>
          </a:ln>
        </p:spPr>
      </p:sp>
      <p:sp>
        <p:nvSpPr>
          <p:cNvPr id="38" name="Shape 36"/>
          <p:cNvSpPr/>
          <p:nvPr/>
        </p:nvSpPr>
        <p:spPr>
          <a:xfrm>
            <a:off x="6217920" y="3831336"/>
            <a:ext cx="2423160" cy="0"/>
          </a:xfrm>
          <a:prstGeom prst="line">
            <a:avLst/>
          </a:prstGeom>
          <a:noFill/>
          <a:ln w="9525">
            <a:solidFill>
              <a:srgbClr val="C7CDD2"/>
            </a:solidFill>
            <a:prstDash val="dash"/>
          </a:ln>
        </p:spPr>
      </p:sp>
      <p:sp>
        <p:nvSpPr>
          <p:cNvPr id="39" name="Shape 37"/>
          <p:cNvSpPr/>
          <p:nvPr/>
        </p:nvSpPr>
        <p:spPr>
          <a:xfrm>
            <a:off x="6217920" y="4123944"/>
            <a:ext cx="2423160" cy="0"/>
          </a:xfrm>
          <a:prstGeom prst="line">
            <a:avLst/>
          </a:prstGeom>
          <a:noFill/>
          <a:ln w="9525">
            <a:solidFill>
              <a:srgbClr val="C7CDD2"/>
            </a:solidFill>
            <a:prstDash val="dash"/>
          </a:ln>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Two-Column Notes / Notas</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13</a:t>
            </a:r>
            <a:endParaRPr lang="en-US" sz="800" dirty="0"/>
          </a:p>
        </p:txBody>
      </p:sp>
      <p:sp>
        <p:nvSpPr>
          <p:cNvPr id="17" name="Shape 15"/>
          <p:cNvSpPr/>
          <p:nvPr/>
        </p:nvSpPr>
        <p:spPr>
          <a:xfrm>
            <a:off x="411480" y="685800"/>
            <a:ext cx="416052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11480" y="685800"/>
            <a:ext cx="4160520" cy="292608"/>
          </a:xfrm>
          <a:prstGeom prst="rect">
            <a:avLst/>
          </a:prstGeom>
          <a:solidFill>
            <a:srgbClr val="17324D"/>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Steps / Pasos</a:t>
            </a:r>
            <a:endParaRPr lang="en-US" sz="1000" dirty="0"/>
          </a:p>
        </p:txBody>
      </p:sp>
      <p:sp>
        <p:nvSpPr>
          <p:cNvPr id="19" name="Shape 17"/>
          <p:cNvSpPr/>
          <p:nvPr/>
        </p:nvSpPr>
        <p:spPr>
          <a:xfrm>
            <a:off x="594360" y="1243584"/>
            <a:ext cx="274320" cy="274320"/>
          </a:xfrm>
          <a:prstGeom prst="ellipse">
            <a:avLst/>
          </a:prstGeom>
          <a:solidFill>
            <a:srgbClr val="1FA6A2"/>
          </a:solidFill>
          <a:ln/>
        </p:spPr>
      </p:sp>
      <p:sp>
        <p:nvSpPr>
          <p:cNvPr id="20" name="Text 18"/>
          <p:cNvSpPr/>
          <p:nvPr/>
        </p:nvSpPr>
        <p:spPr>
          <a:xfrm>
            <a:off x="594360" y="1243584"/>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1</a:t>
            </a:r>
            <a:endParaRPr lang="en-US" sz="1100" dirty="0"/>
          </a:p>
        </p:txBody>
      </p:sp>
      <p:sp>
        <p:nvSpPr>
          <p:cNvPr id="21" name="Text 19"/>
          <p:cNvSpPr/>
          <p:nvPr/>
        </p:nvSpPr>
        <p:spPr>
          <a:xfrm>
            <a:off x="978408" y="1188720"/>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I want the LCM of 4 and 6. I skip count the multiples of 4: 4, 8, 12, 16, 20, 24.</a:t>
            </a:r>
            <a:endParaRPr lang="en-US" sz="1050" dirty="0"/>
          </a:p>
        </p:txBody>
      </p:sp>
      <p:sp>
        <p:nvSpPr>
          <p:cNvPr id="22" name="Shape 20"/>
          <p:cNvSpPr/>
          <p:nvPr/>
        </p:nvSpPr>
        <p:spPr>
          <a:xfrm>
            <a:off x="594360" y="1719072"/>
            <a:ext cx="274320" cy="274320"/>
          </a:xfrm>
          <a:prstGeom prst="ellipse">
            <a:avLst/>
          </a:prstGeom>
          <a:solidFill>
            <a:srgbClr val="1FA6A2"/>
          </a:solidFill>
          <a:ln/>
        </p:spPr>
      </p:sp>
      <p:sp>
        <p:nvSpPr>
          <p:cNvPr id="23" name="Text 21"/>
          <p:cNvSpPr/>
          <p:nvPr/>
        </p:nvSpPr>
        <p:spPr>
          <a:xfrm>
            <a:off x="594360" y="1719072"/>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2</a:t>
            </a:r>
            <a:endParaRPr lang="en-US" sz="1100" dirty="0"/>
          </a:p>
        </p:txBody>
      </p:sp>
      <p:sp>
        <p:nvSpPr>
          <p:cNvPr id="24" name="Text 22"/>
          <p:cNvSpPr/>
          <p:nvPr/>
        </p:nvSpPr>
        <p:spPr>
          <a:xfrm>
            <a:off x="978408" y="1664208"/>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Then I skip count the multiples of 6: 6, 12, 18, 24.</a:t>
            </a:r>
            <a:endParaRPr lang="en-US" sz="1050" dirty="0"/>
          </a:p>
        </p:txBody>
      </p:sp>
      <p:sp>
        <p:nvSpPr>
          <p:cNvPr id="25" name="Shape 23"/>
          <p:cNvSpPr/>
          <p:nvPr/>
        </p:nvSpPr>
        <p:spPr>
          <a:xfrm>
            <a:off x="594360" y="2194560"/>
            <a:ext cx="274320" cy="274320"/>
          </a:xfrm>
          <a:prstGeom prst="ellipse">
            <a:avLst/>
          </a:prstGeom>
          <a:solidFill>
            <a:srgbClr val="1FA6A2"/>
          </a:solidFill>
          <a:ln/>
        </p:spPr>
      </p:sp>
      <p:sp>
        <p:nvSpPr>
          <p:cNvPr id="26" name="Text 24"/>
          <p:cNvSpPr/>
          <p:nvPr/>
        </p:nvSpPr>
        <p:spPr>
          <a:xfrm>
            <a:off x="594360" y="2194560"/>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3</a:t>
            </a:r>
            <a:endParaRPr lang="en-US" sz="1100" dirty="0"/>
          </a:p>
        </p:txBody>
      </p:sp>
      <p:sp>
        <p:nvSpPr>
          <p:cNvPr id="27" name="Text 25"/>
          <p:cNvSpPr/>
          <p:nvPr/>
        </p:nvSpPr>
        <p:spPr>
          <a:xfrm>
            <a:off x="978408" y="2139696"/>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I look for the first number in BOTH lists. 12 is in both lists, and it comes before 24.</a:t>
            </a:r>
            <a:endParaRPr lang="en-US" sz="1050" dirty="0"/>
          </a:p>
        </p:txBody>
      </p:sp>
      <p:sp>
        <p:nvSpPr>
          <p:cNvPr id="28" name="Shape 26"/>
          <p:cNvSpPr/>
          <p:nvPr/>
        </p:nvSpPr>
        <p:spPr>
          <a:xfrm>
            <a:off x="594360" y="2670048"/>
            <a:ext cx="274320" cy="274320"/>
          </a:xfrm>
          <a:prstGeom prst="ellipse">
            <a:avLst/>
          </a:prstGeom>
          <a:solidFill>
            <a:srgbClr val="1FA6A2"/>
          </a:solidFill>
          <a:ln/>
        </p:spPr>
      </p:sp>
      <p:sp>
        <p:nvSpPr>
          <p:cNvPr id="29" name="Text 27"/>
          <p:cNvSpPr/>
          <p:nvPr/>
        </p:nvSpPr>
        <p:spPr>
          <a:xfrm>
            <a:off x="594360" y="2670048"/>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4</a:t>
            </a:r>
            <a:endParaRPr lang="en-US" sz="1100" dirty="0"/>
          </a:p>
        </p:txBody>
      </p:sp>
      <p:sp>
        <p:nvSpPr>
          <p:cNvPr id="30" name="Text 28"/>
          <p:cNvSpPr/>
          <p:nvPr/>
        </p:nvSpPr>
        <p:spPr>
          <a:xfrm>
            <a:off x="978408" y="2615184"/>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So the LCM of 4 and 6 is 12. I check: 12 ÷ 4 = 3 and 12 ÷ 6 = 2, so both go into 12 evenly.</a:t>
            </a:r>
            <a:endParaRPr lang="en-US" sz="1050" dirty="0"/>
          </a:p>
        </p:txBody>
      </p:sp>
      <p:sp>
        <p:nvSpPr>
          <p:cNvPr id="31" name="Shape 29"/>
          <p:cNvSpPr/>
          <p:nvPr/>
        </p:nvSpPr>
        <p:spPr>
          <a:xfrm>
            <a:off x="4709160" y="685800"/>
            <a:ext cx="4114800" cy="4023360"/>
          </a:xfrm>
          <a:prstGeom prst="roundRect">
            <a:avLst>
              <a:gd name="adj" fmla="val 1818"/>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2" name="Text 30"/>
          <p:cNvSpPr/>
          <p:nvPr/>
        </p:nvSpPr>
        <p:spPr>
          <a:xfrm>
            <a:off x="4709160" y="685800"/>
            <a:ext cx="4114800" cy="292608"/>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My Example / Mi Ejemplo</a:t>
            </a:r>
            <a:endParaRPr lang="en-US" sz="1000" dirty="0"/>
          </a:p>
        </p:txBody>
      </p:sp>
      <p:sp>
        <p:nvSpPr>
          <p:cNvPr id="33" name="Text 31"/>
          <p:cNvSpPr/>
          <p:nvPr/>
        </p:nvSpPr>
        <p:spPr>
          <a:xfrm>
            <a:off x="4892040" y="1143000"/>
            <a:ext cx="3749040" cy="36576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Work one problem here, matching each step on the left:</a:t>
            </a:r>
            <a:endParaRPr lang="en-US" sz="950" dirty="0"/>
          </a:p>
        </p:txBody>
      </p:sp>
      <p:sp>
        <p:nvSpPr>
          <p:cNvPr id="34" name="Shape 32"/>
          <p:cNvSpPr/>
          <p:nvPr/>
        </p:nvSpPr>
        <p:spPr>
          <a:xfrm>
            <a:off x="4892040" y="1783080"/>
            <a:ext cx="3749040" cy="0"/>
          </a:xfrm>
          <a:prstGeom prst="line">
            <a:avLst/>
          </a:prstGeom>
          <a:noFill/>
          <a:ln w="9525">
            <a:solidFill>
              <a:srgbClr val="C7CDD2"/>
            </a:solidFill>
            <a:prstDash val="dash"/>
          </a:ln>
        </p:spPr>
      </p:sp>
      <p:sp>
        <p:nvSpPr>
          <p:cNvPr id="35" name="Shape 33"/>
          <p:cNvSpPr/>
          <p:nvPr/>
        </p:nvSpPr>
        <p:spPr>
          <a:xfrm>
            <a:off x="4892040" y="2112264"/>
            <a:ext cx="3749040" cy="0"/>
          </a:xfrm>
          <a:prstGeom prst="line">
            <a:avLst/>
          </a:prstGeom>
          <a:noFill/>
          <a:ln w="9525">
            <a:solidFill>
              <a:srgbClr val="C7CDD2"/>
            </a:solidFill>
            <a:prstDash val="dash"/>
          </a:ln>
        </p:spPr>
      </p:sp>
      <p:sp>
        <p:nvSpPr>
          <p:cNvPr id="36" name="Shape 34"/>
          <p:cNvSpPr/>
          <p:nvPr/>
        </p:nvSpPr>
        <p:spPr>
          <a:xfrm>
            <a:off x="4892040" y="2441448"/>
            <a:ext cx="3749040" cy="0"/>
          </a:xfrm>
          <a:prstGeom prst="line">
            <a:avLst/>
          </a:prstGeom>
          <a:noFill/>
          <a:ln w="9525">
            <a:solidFill>
              <a:srgbClr val="C7CDD2"/>
            </a:solidFill>
            <a:prstDash val="dash"/>
          </a:ln>
        </p:spPr>
      </p:sp>
      <p:sp>
        <p:nvSpPr>
          <p:cNvPr id="37" name="Shape 35"/>
          <p:cNvSpPr/>
          <p:nvPr/>
        </p:nvSpPr>
        <p:spPr>
          <a:xfrm>
            <a:off x="4892040" y="2770632"/>
            <a:ext cx="3749040" cy="0"/>
          </a:xfrm>
          <a:prstGeom prst="line">
            <a:avLst/>
          </a:prstGeom>
          <a:noFill/>
          <a:ln w="9525">
            <a:solidFill>
              <a:srgbClr val="C7CDD2"/>
            </a:solidFill>
            <a:prstDash val="dash"/>
          </a:ln>
        </p:spPr>
      </p:sp>
      <p:sp>
        <p:nvSpPr>
          <p:cNvPr id="38" name="Shape 36"/>
          <p:cNvSpPr/>
          <p:nvPr/>
        </p:nvSpPr>
        <p:spPr>
          <a:xfrm>
            <a:off x="4892040" y="3099816"/>
            <a:ext cx="3749040" cy="0"/>
          </a:xfrm>
          <a:prstGeom prst="line">
            <a:avLst/>
          </a:prstGeom>
          <a:noFill/>
          <a:ln w="9525">
            <a:solidFill>
              <a:srgbClr val="C7CDD2"/>
            </a:solidFill>
            <a:prstDash val="dash"/>
          </a:ln>
        </p:spPr>
      </p:sp>
      <p:sp>
        <p:nvSpPr>
          <p:cNvPr id="39" name="Shape 37"/>
          <p:cNvSpPr/>
          <p:nvPr/>
        </p:nvSpPr>
        <p:spPr>
          <a:xfrm>
            <a:off x="4892040" y="3429000"/>
            <a:ext cx="3749040" cy="0"/>
          </a:xfrm>
          <a:prstGeom prst="line">
            <a:avLst/>
          </a:prstGeom>
          <a:noFill/>
          <a:ln w="9525">
            <a:solidFill>
              <a:srgbClr val="C7CDD2"/>
            </a:solidFill>
            <a:prstDash val="dash"/>
          </a:ln>
        </p:spPr>
      </p:sp>
      <p:sp>
        <p:nvSpPr>
          <p:cNvPr id="40" name="Shape 38"/>
          <p:cNvSpPr/>
          <p:nvPr/>
        </p:nvSpPr>
        <p:spPr>
          <a:xfrm>
            <a:off x="4892040" y="3758184"/>
            <a:ext cx="3749040" cy="0"/>
          </a:xfrm>
          <a:prstGeom prst="line">
            <a:avLst/>
          </a:prstGeom>
          <a:noFill/>
          <a:ln w="9525">
            <a:solidFill>
              <a:srgbClr val="C7CDD2"/>
            </a:solidFill>
            <a:prstDash val="dash"/>
          </a:ln>
        </p:spPr>
      </p:sp>
      <p:sp>
        <p:nvSpPr>
          <p:cNvPr id="41" name="Shape 39"/>
          <p:cNvSpPr/>
          <p:nvPr/>
        </p:nvSpPr>
        <p:spPr>
          <a:xfrm>
            <a:off x="4892040" y="4087368"/>
            <a:ext cx="3749040" cy="0"/>
          </a:xfrm>
          <a:prstGeom prst="line">
            <a:avLst/>
          </a:prstGeom>
          <a:noFill/>
          <a:ln w="9525">
            <a:solidFill>
              <a:srgbClr val="C7CDD2"/>
            </a:solidFill>
            <a:prstDash val="dash"/>
          </a:ln>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Choice Board / Tablero de Opciones</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14</a:t>
            </a:r>
            <a:endParaRPr lang="en-US" sz="800" dirty="0"/>
          </a:p>
        </p:txBody>
      </p:sp>
      <p:sp>
        <p:nvSpPr>
          <p:cNvPr id="17" name="Text 15"/>
          <p:cNvSpPr/>
          <p:nvPr/>
        </p:nvSpPr>
        <p:spPr>
          <a:xfrm>
            <a:off x="411480" y="640080"/>
            <a:ext cx="8412480" cy="274320"/>
          </a:xfrm>
          <a:prstGeom prst="rect">
            <a:avLst/>
          </a:prstGeom>
          <a:noFill/>
          <a:ln/>
        </p:spPr>
        <p:txBody>
          <a:bodyPr wrap="square" rtlCol="0" anchor="ctr"/>
          <a:lstStyle/>
          <a:p>
            <a:pPr indent="0" marL="0">
              <a:buNone/>
            </a:pPr>
            <a:r>
              <a:rPr lang="en-US" sz="1200" b="1" dirty="0">
                <a:solidFill>
                  <a:srgbClr val="17324D"/>
                </a:solidFill>
                <a:latin typeface="Outfit" pitchFamily="34" charset="0"/>
                <a:ea typeface="Outfit" pitchFamily="34" charset="-122"/>
                <a:cs typeface="Outfit" pitchFamily="34" charset="-120"/>
              </a:rPr>
              <a:t>Choose ONE to show what you know:</a:t>
            </a:r>
            <a:endParaRPr lang="en-US" sz="1200" dirty="0"/>
          </a:p>
        </p:txBody>
      </p:sp>
      <p:sp>
        <p:nvSpPr>
          <p:cNvPr id="18" name="Shape 16"/>
          <p:cNvSpPr/>
          <p:nvPr/>
        </p:nvSpPr>
        <p:spPr>
          <a:xfrm>
            <a:off x="411480" y="1051560"/>
            <a:ext cx="4114800" cy="1645920"/>
          </a:xfrm>
          <a:prstGeom prst="roundRect">
            <a:avLst>
              <a:gd name="adj" fmla="val 4444"/>
            </a:avLst>
          </a:prstGeom>
          <a:solidFill>
            <a:srgbClr val="DFF2E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48640" y="116128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0" name="Text 18"/>
          <p:cNvSpPr/>
          <p:nvPr/>
        </p:nvSpPr>
        <p:spPr>
          <a:xfrm>
            <a:off x="1234440" y="118872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Draw &amp; Label</a:t>
            </a:r>
            <a:endParaRPr lang="en-US" sz="1300" dirty="0"/>
          </a:p>
        </p:txBody>
      </p:sp>
      <p:sp>
        <p:nvSpPr>
          <p:cNvPr id="21" name="Text 19"/>
          <p:cNvSpPr/>
          <p:nvPr/>
        </p:nvSpPr>
        <p:spPr>
          <a:xfrm>
            <a:off x="594360" y="170992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Sketch a model for today's problem. Label it using Multiple and Least common multiple.</a:t>
            </a:r>
            <a:endParaRPr lang="en-US" sz="1000" dirty="0"/>
          </a:p>
        </p:txBody>
      </p:sp>
      <p:sp>
        <p:nvSpPr>
          <p:cNvPr id="22" name="Shape 20"/>
          <p:cNvSpPr/>
          <p:nvPr/>
        </p:nvSpPr>
        <p:spPr>
          <a:xfrm>
            <a:off x="4709160" y="1051560"/>
            <a:ext cx="4114800" cy="1645920"/>
          </a:xfrm>
          <a:prstGeom prst="roundRect">
            <a:avLst>
              <a:gd name="adj" fmla="val 4444"/>
            </a:avLst>
          </a:prstGeom>
          <a:solidFill>
            <a:srgbClr val="FBEFD0"/>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4846320" y="116128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4" name="Text 22"/>
          <p:cNvSpPr/>
          <p:nvPr/>
        </p:nvSpPr>
        <p:spPr>
          <a:xfrm>
            <a:off x="5532120" y="118872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Explain It</a:t>
            </a:r>
            <a:endParaRPr lang="en-US" sz="1300" dirty="0"/>
          </a:p>
        </p:txBody>
      </p:sp>
      <p:sp>
        <p:nvSpPr>
          <p:cNvPr id="25" name="Text 23"/>
          <p:cNvSpPr/>
          <p:nvPr/>
        </p:nvSpPr>
        <p:spPr>
          <a:xfrm>
            <a:off x="4892040" y="170992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In 2–3 sentences, explain "The LCM is the FIRST number that shows up in both numbers' multiple lists." in your own words.</a:t>
            </a:r>
            <a:endParaRPr lang="en-US" sz="1000" dirty="0"/>
          </a:p>
        </p:txBody>
      </p:sp>
      <p:sp>
        <p:nvSpPr>
          <p:cNvPr id="26" name="Shape 24"/>
          <p:cNvSpPr/>
          <p:nvPr/>
        </p:nvSpPr>
        <p:spPr>
          <a:xfrm>
            <a:off x="411480" y="2834640"/>
            <a:ext cx="4114800" cy="1645920"/>
          </a:xfrm>
          <a:prstGeom prst="roundRect">
            <a:avLst>
              <a:gd name="adj" fmla="val 4444"/>
            </a:avLst>
          </a:prstGeom>
          <a:solidFill>
            <a:srgbClr val="FCE6D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48640" y="294436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8" name="Text 26"/>
          <p:cNvSpPr/>
          <p:nvPr/>
        </p:nvSpPr>
        <p:spPr>
          <a:xfrm>
            <a:off x="1234440" y="297180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Solve It</a:t>
            </a:r>
            <a:endParaRPr lang="en-US" sz="1300" dirty="0"/>
          </a:p>
        </p:txBody>
      </p:sp>
      <p:sp>
        <p:nvSpPr>
          <p:cNvPr id="29" name="Text 27"/>
          <p:cNvSpPr/>
          <p:nvPr/>
        </p:nvSpPr>
        <p:spPr>
          <a:xfrm>
            <a:off x="594360" y="349300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Work one practice problem and show every step clearly.</a:t>
            </a:r>
            <a:endParaRPr lang="en-US" sz="1000" dirty="0"/>
          </a:p>
        </p:txBody>
      </p:sp>
      <p:sp>
        <p:nvSpPr>
          <p:cNvPr id="30" name="Shape 28"/>
          <p:cNvSpPr/>
          <p:nvPr/>
        </p:nvSpPr>
        <p:spPr>
          <a:xfrm>
            <a:off x="4709160" y="2834640"/>
            <a:ext cx="4114800" cy="1645920"/>
          </a:xfrm>
          <a:prstGeom prst="roundRect">
            <a:avLst>
              <a:gd name="adj" fmla="val 4444"/>
            </a:avLst>
          </a:prstGeom>
          <a:solidFill>
            <a:srgbClr val="EAF2F1"/>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1" name="Text 29"/>
          <p:cNvSpPr/>
          <p:nvPr/>
        </p:nvSpPr>
        <p:spPr>
          <a:xfrm>
            <a:off x="4846320" y="294436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32" name="Text 30"/>
          <p:cNvSpPr/>
          <p:nvPr/>
        </p:nvSpPr>
        <p:spPr>
          <a:xfrm>
            <a:off x="5532120" y="297180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Create a Problem</a:t>
            </a:r>
            <a:endParaRPr lang="en-US" sz="1300" dirty="0"/>
          </a:p>
        </p:txBody>
      </p:sp>
      <p:sp>
        <p:nvSpPr>
          <p:cNvPr id="33" name="Text 31"/>
          <p:cNvSpPr/>
          <p:nvPr/>
        </p:nvSpPr>
        <p:spPr>
          <a:xfrm>
            <a:off x="4892040" y="349300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Write your own problem that uses Multiple, then solve it and make an answer key.</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Independent Practice / Práctica Independiente</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15</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46304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ON YOUR OWN</a:t>
            </a:r>
            <a:endParaRPr lang="en-US" sz="900" dirty="0"/>
          </a:p>
        </p:txBody>
      </p:sp>
      <p:sp>
        <p:nvSpPr>
          <p:cNvPr id="19" name="Text 17"/>
          <p:cNvSpPr/>
          <p:nvPr/>
        </p:nvSpPr>
        <p:spPr>
          <a:xfrm>
            <a:off x="594360" y="1234440"/>
            <a:ext cx="5166360" cy="457200"/>
          </a:xfrm>
          <a:prstGeom prst="rect">
            <a:avLst/>
          </a:prstGeom>
          <a:noFill/>
          <a:ln/>
        </p:spPr>
        <p:txBody>
          <a:bodyPr wrap="square" rtlCol="0" anchor="t"/>
          <a:lstStyle/>
          <a:p>
            <a:pPr indent="0" marL="0">
              <a:buNone/>
            </a:pPr>
            <a:r>
              <a:rPr lang="en-US" sz="1050" b="1" dirty="0">
                <a:solidFill>
                  <a:srgbClr val="1FA6A2"/>
                </a:solidFill>
                <a:latin typeface="Hanken Grotesk" pitchFamily="34" charset="0"/>
                <a:ea typeface="Hanken Grotesk" pitchFamily="34" charset="-122"/>
                <a:cs typeface="Hanken Grotesk" pitchFamily="34" charset="-120"/>
              </a:rPr>
              <a:t>1.  </a:t>
            </a:r>
            <a:pPr indent="0" marL="0">
              <a:buNone/>
            </a:pPr>
            <a:r>
              <a:rPr lang="en-US" sz="1050" dirty="0">
                <a:solidFill>
                  <a:srgbClr val="17324D"/>
                </a:solidFill>
                <a:latin typeface="Hanken Grotesk" pitchFamily="34" charset="0"/>
                <a:ea typeface="Hanken Grotesk" pitchFamily="34" charset="-122"/>
                <a:cs typeface="Hanken Grotesk" pitchFamily="34" charset="-120"/>
              </a:rPr>
              <a:t>Two buses leave the station at 8:00 AM. Bus A returns every 15 minutes and Bus B returns every 20 minutes. When is the next time both buses are at the station together?</a:t>
            </a:r>
            <a:endParaRPr lang="en-US" sz="1050" dirty="0"/>
          </a:p>
        </p:txBody>
      </p:sp>
      <p:sp>
        <p:nvSpPr>
          <p:cNvPr id="20" name="Shape 18"/>
          <p:cNvSpPr/>
          <p:nvPr/>
        </p:nvSpPr>
        <p:spPr>
          <a:xfrm>
            <a:off x="777240" y="1783080"/>
            <a:ext cx="4983480" cy="0"/>
          </a:xfrm>
          <a:prstGeom prst="line">
            <a:avLst/>
          </a:prstGeom>
          <a:noFill/>
          <a:ln w="9525">
            <a:solidFill>
              <a:srgbClr val="C7CDD2"/>
            </a:solidFill>
            <a:prstDash val="dash"/>
          </a:ln>
        </p:spPr>
      </p:sp>
      <p:sp>
        <p:nvSpPr>
          <p:cNvPr id="21" name="Text 19"/>
          <p:cNvSpPr/>
          <p:nvPr/>
        </p:nvSpPr>
        <p:spPr>
          <a:xfrm>
            <a:off x="594360" y="2194560"/>
            <a:ext cx="5166360" cy="457200"/>
          </a:xfrm>
          <a:prstGeom prst="rect">
            <a:avLst/>
          </a:prstGeom>
          <a:noFill/>
          <a:ln/>
        </p:spPr>
        <p:txBody>
          <a:bodyPr wrap="square" rtlCol="0" anchor="t"/>
          <a:lstStyle/>
          <a:p>
            <a:pPr indent="0" marL="0">
              <a:buNone/>
            </a:pPr>
            <a:r>
              <a:rPr lang="en-US" sz="1050" b="1" dirty="0">
                <a:solidFill>
                  <a:srgbClr val="1FA6A2"/>
                </a:solidFill>
                <a:latin typeface="Hanken Grotesk" pitchFamily="34" charset="0"/>
                <a:ea typeface="Hanken Grotesk" pitchFamily="34" charset="-122"/>
                <a:cs typeface="Hanken Grotesk" pitchFamily="34" charset="-120"/>
              </a:rPr>
              <a:t>2.  </a:t>
            </a:r>
            <a:pPr indent="0" marL="0">
              <a:buNone/>
            </a:pPr>
            <a:r>
              <a:rPr lang="en-US" sz="1050" dirty="0">
                <a:solidFill>
                  <a:srgbClr val="17324D"/>
                </a:solidFill>
                <a:latin typeface="Hanken Grotesk" pitchFamily="34" charset="0"/>
                <a:ea typeface="Hanken Grotesk" pitchFamily="34" charset="-122"/>
                <a:cs typeface="Hanken Grotesk" pitchFamily="34" charset="-120"/>
              </a:rPr>
              <a:t>What is the LCM of 3 and 5?</a:t>
            </a:r>
            <a:endParaRPr lang="en-US" sz="1050" dirty="0"/>
          </a:p>
        </p:txBody>
      </p:sp>
      <p:sp>
        <p:nvSpPr>
          <p:cNvPr id="22" name="Shape 20"/>
          <p:cNvSpPr/>
          <p:nvPr/>
        </p:nvSpPr>
        <p:spPr>
          <a:xfrm>
            <a:off x="777240" y="2743200"/>
            <a:ext cx="4983480" cy="0"/>
          </a:xfrm>
          <a:prstGeom prst="line">
            <a:avLst/>
          </a:prstGeom>
          <a:noFill/>
          <a:ln w="9525">
            <a:solidFill>
              <a:srgbClr val="C7CDD2"/>
            </a:solidFill>
            <a:prstDash val="dash"/>
          </a:ln>
        </p:spPr>
      </p:sp>
      <p:sp>
        <p:nvSpPr>
          <p:cNvPr id="23" name="Text 21"/>
          <p:cNvSpPr/>
          <p:nvPr/>
        </p:nvSpPr>
        <p:spPr>
          <a:xfrm>
            <a:off x="594360" y="3154680"/>
            <a:ext cx="5166360" cy="457200"/>
          </a:xfrm>
          <a:prstGeom prst="rect">
            <a:avLst/>
          </a:prstGeom>
          <a:noFill/>
          <a:ln/>
        </p:spPr>
        <p:txBody>
          <a:bodyPr wrap="square" rtlCol="0" anchor="t"/>
          <a:lstStyle/>
          <a:p>
            <a:pPr indent="0" marL="0">
              <a:buNone/>
            </a:pPr>
            <a:r>
              <a:rPr lang="en-US" sz="1050" b="1" dirty="0">
                <a:solidFill>
                  <a:srgbClr val="1FA6A2"/>
                </a:solidFill>
                <a:latin typeface="Hanken Grotesk" pitchFamily="34" charset="0"/>
                <a:ea typeface="Hanken Grotesk" pitchFamily="34" charset="-122"/>
                <a:cs typeface="Hanken Grotesk" pitchFamily="34" charset="-120"/>
              </a:rPr>
              <a:t>3.  </a:t>
            </a:r>
            <a:pPr indent="0" marL="0">
              <a:buNone/>
            </a:pPr>
            <a:r>
              <a:rPr lang="en-US" sz="1050" dirty="0">
                <a:solidFill>
                  <a:srgbClr val="17324D"/>
                </a:solidFill>
                <a:latin typeface="Hanken Grotesk" pitchFamily="34" charset="0"/>
                <a:ea typeface="Hanken Grotesk" pitchFamily="34" charset="-122"/>
                <a:cs typeface="Hanken Grotesk" pitchFamily="34" charset="-120"/>
              </a:rPr>
              <a:t>What is the LCM of 6 and 8?</a:t>
            </a:r>
            <a:endParaRPr lang="en-US" sz="1050" dirty="0"/>
          </a:p>
        </p:txBody>
      </p:sp>
      <p:sp>
        <p:nvSpPr>
          <p:cNvPr id="24" name="Shape 22"/>
          <p:cNvSpPr/>
          <p:nvPr/>
        </p:nvSpPr>
        <p:spPr>
          <a:xfrm>
            <a:off x="777240" y="3703320"/>
            <a:ext cx="4983480" cy="0"/>
          </a:xfrm>
          <a:prstGeom prst="line">
            <a:avLst/>
          </a:prstGeom>
          <a:noFill/>
          <a:ln w="9525">
            <a:solidFill>
              <a:srgbClr val="C7CDD2"/>
            </a:solidFill>
            <a:prstDash val="dash"/>
          </a:ln>
        </p:spPr>
      </p:sp>
      <p:sp>
        <p:nvSpPr>
          <p:cNvPr id="25" name="Shape 23"/>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6" name="Text 24"/>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27" name="Text 25"/>
          <p:cNvSpPr/>
          <p:nvPr/>
        </p:nvSpPr>
        <p:spPr>
          <a:xfrm>
            <a:off x="6217920" y="1097280"/>
            <a:ext cx="2468880" cy="155448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Juice boxes come in packs of 6 and granola bars come in packs of 9 for the field trip snack table. How does the LCM help you buy the fewest of each so every student gets exactly one juice box and one granola bar with none left over?</a:t>
            </a:r>
            <a:endParaRPr lang="en-US" sz="1000" dirty="0"/>
          </a:p>
        </p:txBody>
      </p:sp>
      <p:sp>
        <p:nvSpPr>
          <p:cNvPr id="28" name="Shape 26"/>
          <p:cNvSpPr/>
          <p:nvPr/>
        </p:nvSpPr>
        <p:spPr>
          <a:xfrm>
            <a:off x="6217920" y="2834640"/>
            <a:ext cx="2423160" cy="0"/>
          </a:xfrm>
          <a:prstGeom prst="line">
            <a:avLst/>
          </a:prstGeom>
          <a:noFill/>
          <a:ln w="9525">
            <a:solidFill>
              <a:srgbClr val="C7CDD2"/>
            </a:solidFill>
            <a:prstDash val="dash"/>
          </a:ln>
        </p:spPr>
      </p:sp>
      <p:sp>
        <p:nvSpPr>
          <p:cNvPr id="29" name="Shape 27"/>
          <p:cNvSpPr/>
          <p:nvPr/>
        </p:nvSpPr>
        <p:spPr>
          <a:xfrm>
            <a:off x="6217920" y="3163824"/>
            <a:ext cx="2423160" cy="0"/>
          </a:xfrm>
          <a:prstGeom prst="line">
            <a:avLst/>
          </a:prstGeom>
          <a:noFill/>
          <a:ln w="9525">
            <a:solidFill>
              <a:srgbClr val="C7CDD2"/>
            </a:solidFill>
            <a:prstDash val="dash"/>
          </a:ln>
        </p:spPr>
      </p:sp>
      <p:sp>
        <p:nvSpPr>
          <p:cNvPr id="30" name="Shape 28"/>
          <p:cNvSpPr/>
          <p:nvPr/>
        </p:nvSpPr>
        <p:spPr>
          <a:xfrm>
            <a:off x="6217920" y="3493008"/>
            <a:ext cx="2423160" cy="0"/>
          </a:xfrm>
          <a:prstGeom prst="line">
            <a:avLst/>
          </a:prstGeom>
          <a:noFill/>
          <a:ln w="9525">
            <a:solidFill>
              <a:srgbClr val="C7CDD2"/>
            </a:solidFill>
            <a:prstDash val="dash"/>
          </a:ln>
        </p:spPr>
      </p:sp>
      <p:sp>
        <p:nvSpPr>
          <p:cNvPr id="31" name="Shape 29"/>
          <p:cNvSpPr/>
          <p:nvPr/>
        </p:nvSpPr>
        <p:spPr>
          <a:xfrm>
            <a:off x="6217920" y="3822192"/>
            <a:ext cx="2423160" cy="0"/>
          </a:xfrm>
          <a:prstGeom prst="line">
            <a:avLst/>
          </a:prstGeom>
          <a:noFill/>
          <a:ln w="9525">
            <a:solidFill>
              <a:srgbClr val="C7CDD2"/>
            </a:solidFill>
            <a:prstDash val="dash"/>
          </a:ln>
        </p:spPr>
      </p:sp>
      <p:sp>
        <p:nvSpPr>
          <p:cNvPr id="32" name="Shape 30"/>
          <p:cNvSpPr/>
          <p:nvPr/>
        </p:nvSpPr>
        <p:spPr>
          <a:xfrm>
            <a:off x="6217920" y="4151376"/>
            <a:ext cx="2423160" cy="0"/>
          </a:xfrm>
          <a:prstGeom prst="line">
            <a:avLst/>
          </a:prstGeom>
          <a:noFill/>
          <a:ln w="9525">
            <a:solidFill>
              <a:srgbClr val="C7CDD2"/>
            </a:solidFill>
            <a:prstDash val="dash"/>
          </a:ln>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Think–Write–Respond / Piensa y Escribe</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16</a:t>
            </a:r>
            <a:endParaRPr lang="en-US" sz="800" dirty="0"/>
          </a:p>
        </p:txBody>
      </p:sp>
      <p:sp>
        <p:nvSpPr>
          <p:cNvPr id="17" name="Text 15"/>
          <p:cNvSpPr/>
          <p:nvPr/>
        </p:nvSpPr>
        <p:spPr>
          <a:xfrm>
            <a:off x="411480" y="603504"/>
            <a:ext cx="8412480" cy="274320"/>
          </a:xfrm>
          <a:prstGeom prst="rect">
            <a:avLst/>
          </a:prstGeom>
          <a:noFill/>
          <a:ln/>
        </p:spPr>
        <p:txBody>
          <a:bodyPr wrap="square" rtlCol="0" anchor="ctr"/>
          <a:lstStyle/>
          <a:p>
            <a:pPr indent="0" marL="0">
              <a:buNone/>
            </a:pPr>
            <a:r>
              <a:rPr lang="en-US" sz="1000" i="1" dirty="0">
                <a:solidFill>
                  <a:srgbClr val="8A96A3"/>
                </a:solidFill>
                <a:latin typeface="Hanken Grotesk" pitchFamily="34" charset="0"/>
                <a:ea typeface="Hanken Grotesk" pitchFamily="34" charset="-122"/>
                <a:cs typeface="Hanken Grotesk" pitchFamily="34" charset="-120"/>
              </a:rPr>
              <a:t>Use evidence from today's lesson to complete each frame.</a:t>
            </a:r>
            <a:endParaRPr lang="en-US" sz="1000" dirty="0"/>
          </a:p>
        </p:txBody>
      </p:sp>
      <p:sp>
        <p:nvSpPr>
          <p:cNvPr id="18" name="Shape 16"/>
          <p:cNvSpPr/>
          <p:nvPr/>
        </p:nvSpPr>
        <p:spPr>
          <a:xfrm>
            <a:off x="411480" y="96012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94360" y="105156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1 — </a:t>
            </a:r>
            <a:pPr indent="0" marL="0">
              <a:buNone/>
            </a:pPr>
            <a:r>
              <a:rPr lang="en-US" sz="1100" b="1" dirty="0">
                <a:solidFill>
                  <a:srgbClr val="1FA6A2"/>
                </a:solidFill>
                <a:latin typeface="Outfit" pitchFamily="34" charset="0"/>
                <a:ea typeface="Outfit" pitchFamily="34" charset="-122"/>
                <a:cs typeface="Outfit" pitchFamily="34" charset="-120"/>
              </a:rPr>
              <a:t>Explain the Rule</a:t>
            </a:r>
            <a:endParaRPr lang="en-US" sz="1100" dirty="0"/>
          </a:p>
        </p:txBody>
      </p:sp>
      <p:sp>
        <p:nvSpPr>
          <p:cNvPr id="20" name="Text 18"/>
          <p:cNvSpPr/>
          <p:nvPr/>
        </p:nvSpPr>
        <p:spPr>
          <a:xfrm>
            <a:off x="594360" y="134416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Today's key idea is "The LCM is the FIRST number that shows up in both numbers' multiple lists." — and it works because ___.</a:t>
            </a:r>
            <a:endParaRPr lang="en-US" sz="1050" dirty="0"/>
          </a:p>
        </p:txBody>
      </p:sp>
      <p:sp>
        <p:nvSpPr>
          <p:cNvPr id="21" name="Shape 19"/>
          <p:cNvSpPr/>
          <p:nvPr/>
        </p:nvSpPr>
        <p:spPr>
          <a:xfrm>
            <a:off x="594360" y="1892808"/>
            <a:ext cx="8046720" cy="0"/>
          </a:xfrm>
          <a:prstGeom prst="line">
            <a:avLst/>
          </a:prstGeom>
          <a:noFill/>
          <a:ln w="9525">
            <a:solidFill>
              <a:srgbClr val="C7CDD2"/>
            </a:solidFill>
            <a:prstDash val="dash"/>
          </a:ln>
        </p:spPr>
      </p:sp>
      <p:sp>
        <p:nvSpPr>
          <p:cNvPr id="22" name="Shape 20"/>
          <p:cNvSpPr/>
          <p:nvPr/>
        </p:nvSpPr>
        <p:spPr>
          <a:xfrm>
            <a:off x="411480" y="224028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594360" y="233172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2 — </a:t>
            </a:r>
            <a:pPr indent="0" marL="0">
              <a:buNone/>
            </a:pPr>
            <a:r>
              <a:rPr lang="en-US" sz="1100" b="1" dirty="0">
                <a:solidFill>
                  <a:srgbClr val="1FA6A2"/>
                </a:solidFill>
                <a:latin typeface="Outfit" pitchFamily="34" charset="0"/>
                <a:ea typeface="Outfit" pitchFamily="34" charset="-122"/>
                <a:cs typeface="Outfit" pitchFamily="34" charset="-120"/>
              </a:rPr>
              <a:t>Because / But / So</a:t>
            </a:r>
            <a:endParaRPr lang="en-US" sz="1100" dirty="0"/>
          </a:p>
        </p:txBody>
      </p:sp>
      <p:sp>
        <p:nvSpPr>
          <p:cNvPr id="24" name="Text 22"/>
          <p:cNvSpPr/>
          <p:nvPr/>
        </p:nvSpPr>
        <p:spPr>
          <a:xfrm>
            <a:off x="594360" y="262432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Because Multiple means ___, but a tricky part is ___, so I have to ___.</a:t>
            </a:r>
            <a:endParaRPr lang="en-US" sz="1050" dirty="0"/>
          </a:p>
        </p:txBody>
      </p:sp>
      <p:sp>
        <p:nvSpPr>
          <p:cNvPr id="25" name="Shape 23"/>
          <p:cNvSpPr/>
          <p:nvPr/>
        </p:nvSpPr>
        <p:spPr>
          <a:xfrm>
            <a:off x="594360" y="3172968"/>
            <a:ext cx="8046720" cy="0"/>
          </a:xfrm>
          <a:prstGeom prst="line">
            <a:avLst/>
          </a:prstGeom>
          <a:noFill/>
          <a:ln w="9525">
            <a:solidFill>
              <a:srgbClr val="C7CDD2"/>
            </a:solidFill>
            <a:prstDash val="dash"/>
          </a:ln>
        </p:spPr>
      </p:sp>
      <p:sp>
        <p:nvSpPr>
          <p:cNvPr id="26" name="Shape 24"/>
          <p:cNvSpPr/>
          <p:nvPr/>
        </p:nvSpPr>
        <p:spPr>
          <a:xfrm>
            <a:off x="411480" y="352044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94360" y="361188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3 — </a:t>
            </a:r>
            <a:pPr indent="0" marL="0">
              <a:buNone/>
            </a:pPr>
            <a:r>
              <a:rPr lang="en-US" sz="1100" b="1" dirty="0">
                <a:solidFill>
                  <a:srgbClr val="1FA6A2"/>
                </a:solidFill>
                <a:latin typeface="Outfit" pitchFamily="34" charset="0"/>
                <a:ea typeface="Outfit" pitchFamily="34" charset="-122"/>
                <a:cs typeface="Outfit" pitchFamily="34" charset="-120"/>
              </a:rPr>
              <a:t>Catch the Mistake</a:t>
            </a:r>
            <a:endParaRPr lang="en-US" sz="1100" dirty="0"/>
          </a:p>
        </p:txBody>
      </p:sp>
      <p:sp>
        <p:nvSpPr>
          <p:cNvPr id="28" name="Text 26"/>
          <p:cNvSpPr/>
          <p:nvPr/>
        </p:nvSpPr>
        <p:spPr>
          <a:xfrm>
            <a:off x="594360" y="390448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A common mistake with Multiple is ___. It happens because ___, and the fix is ___.</a:t>
            </a:r>
            <a:endParaRPr lang="en-US" sz="1050" dirty="0"/>
          </a:p>
        </p:txBody>
      </p:sp>
      <p:sp>
        <p:nvSpPr>
          <p:cNvPr id="29" name="Shape 27"/>
          <p:cNvSpPr/>
          <p:nvPr/>
        </p:nvSpPr>
        <p:spPr>
          <a:xfrm>
            <a:off x="594360" y="4453128"/>
            <a:ext cx="8046720" cy="0"/>
          </a:xfrm>
          <a:prstGeom prst="line">
            <a:avLst/>
          </a:prstGeom>
          <a:noFill/>
          <a:ln w="9525">
            <a:solidFill>
              <a:srgbClr val="C7CDD2"/>
            </a:solidFill>
            <a:prstDash val="dash"/>
          </a:ln>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Exit Ticket / Boleto de Salida</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17</a:t>
            </a:r>
            <a:endParaRPr lang="en-US" sz="800" dirty="0"/>
          </a:p>
        </p:txBody>
      </p:sp>
      <p:sp>
        <p:nvSpPr>
          <p:cNvPr id="17" name="Shape 15"/>
          <p:cNvSpPr/>
          <p:nvPr/>
        </p:nvSpPr>
        <p:spPr>
          <a:xfrm>
            <a:off x="411480" y="685800"/>
            <a:ext cx="4160520" cy="4023360"/>
          </a:xfrm>
          <a:prstGeom prst="roundRect">
            <a:avLst>
              <a:gd name="adj" fmla="val 1818"/>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11480" y="685800"/>
            <a:ext cx="41605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Reflection / Reflexión</a:t>
            </a:r>
            <a:endParaRPr lang="en-US" sz="1000" dirty="0"/>
          </a:p>
        </p:txBody>
      </p:sp>
      <p:sp>
        <p:nvSpPr>
          <p:cNvPr id="19" name="Text 17"/>
          <p:cNvSpPr/>
          <p:nvPr/>
        </p:nvSpPr>
        <p:spPr>
          <a:xfrm>
            <a:off x="594360" y="1097280"/>
            <a:ext cx="3794760" cy="365760"/>
          </a:xfrm>
          <a:prstGeom prst="rect">
            <a:avLst/>
          </a:prstGeom>
          <a:noFill/>
          <a:ln/>
        </p:spPr>
        <p:txBody>
          <a:bodyPr wrap="square" rtlCol="0" anchor="ctr"/>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Today I learned that ___ because ___.</a:t>
            </a:r>
            <a:endParaRPr lang="en-US" sz="1100" dirty="0"/>
          </a:p>
        </p:txBody>
      </p:sp>
      <p:sp>
        <p:nvSpPr>
          <p:cNvPr id="20" name="Shape 18"/>
          <p:cNvSpPr/>
          <p:nvPr/>
        </p:nvSpPr>
        <p:spPr>
          <a:xfrm>
            <a:off x="594360" y="1783080"/>
            <a:ext cx="3794760" cy="0"/>
          </a:xfrm>
          <a:prstGeom prst="line">
            <a:avLst/>
          </a:prstGeom>
          <a:noFill/>
          <a:ln w="9525">
            <a:solidFill>
              <a:srgbClr val="C7CDD2"/>
            </a:solidFill>
            <a:prstDash val="dash"/>
          </a:ln>
        </p:spPr>
      </p:sp>
      <p:sp>
        <p:nvSpPr>
          <p:cNvPr id="21" name="Shape 19"/>
          <p:cNvSpPr/>
          <p:nvPr/>
        </p:nvSpPr>
        <p:spPr>
          <a:xfrm>
            <a:off x="594360" y="2093976"/>
            <a:ext cx="3794760" cy="0"/>
          </a:xfrm>
          <a:prstGeom prst="line">
            <a:avLst/>
          </a:prstGeom>
          <a:noFill/>
          <a:ln w="9525">
            <a:solidFill>
              <a:srgbClr val="C7CDD2"/>
            </a:solidFill>
            <a:prstDash val="dash"/>
          </a:ln>
        </p:spPr>
      </p:sp>
      <p:sp>
        <p:nvSpPr>
          <p:cNvPr id="22" name="Shape 20"/>
          <p:cNvSpPr/>
          <p:nvPr/>
        </p:nvSpPr>
        <p:spPr>
          <a:xfrm>
            <a:off x="594360" y="2404872"/>
            <a:ext cx="3794760" cy="0"/>
          </a:xfrm>
          <a:prstGeom prst="line">
            <a:avLst/>
          </a:prstGeom>
          <a:noFill/>
          <a:ln w="9525">
            <a:solidFill>
              <a:srgbClr val="C7CDD2"/>
            </a:solidFill>
            <a:prstDash val="dash"/>
          </a:ln>
        </p:spPr>
      </p:sp>
      <p:sp>
        <p:nvSpPr>
          <p:cNvPr id="23" name="Text 21"/>
          <p:cNvSpPr/>
          <p:nvPr/>
        </p:nvSpPr>
        <p:spPr>
          <a:xfrm>
            <a:off x="594360" y="2834640"/>
            <a:ext cx="3794760" cy="365760"/>
          </a:xfrm>
          <a:prstGeom prst="rect">
            <a:avLst/>
          </a:prstGeom>
          <a:noFill/>
          <a:ln/>
        </p:spPr>
        <p:txBody>
          <a:bodyPr wrap="square" rtlCol="0" anchor="ctr"/>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One thing I am still not sure about is ___.</a:t>
            </a:r>
            <a:endParaRPr lang="en-US" sz="1100" dirty="0"/>
          </a:p>
        </p:txBody>
      </p:sp>
      <p:sp>
        <p:nvSpPr>
          <p:cNvPr id="24" name="Shape 22"/>
          <p:cNvSpPr/>
          <p:nvPr/>
        </p:nvSpPr>
        <p:spPr>
          <a:xfrm>
            <a:off x="594360" y="3520440"/>
            <a:ext cx="3794760" cy="0"/>
          </a:xfrm>
          <a:prstGeom prst="line">
            <a:avLst/>
          </a:prstGeom>
          <a:noFill/>
          <a:ln w="9525">
            <a:solidFill>
              <a:srgbClr val="C7CDD2"/>
            </a:solidFill>
            <a:prstDash val="dash"/>
          </a:ln>
        </p:spPr>
      </p:sp>
      <p:sp>
        <p:nvSpPr>
          <p:cNvPr id="25" name="Shape 23"/>
          <p:cNvSpPr/>
          <p:nvPr/>
        </p:nvSpPr>
        <p:spPr>
          <a:xfrm>
            <a:off x="594360" y="3831336"/>
            <a:ext cx="3794760" cy="0"/>
          </a:xfrm>
          <a:prstGeom prst="line">
            <a:avLst/>
          </a:prstGeom>
          <a:noFill/>
          <a:ln w="9525">
            <a:solidFill>
              <a:srgbClr val="C7CDD2"/>
            </a:solidFill>
            <a:prstDash val="dash"/>
          </a:ln>
        </p:spPr>
      </p:sp>
      <p:sp>
        <p:nvSpPr>
          <p:cNvPr id="26" name="Shape 24"/>
          <p:cNvSpPr/>
          <p:nvPr/>
        </p:nvSpPr>
        <p:spPr>
          <a:xfrm>
            <a:off x="594360" y="4142232"/>
            <a:ext cx="3794760" cy="0"/>
          </a:xfrm>
          <a:prstGeom prst="line">
            <a:avLst/>
          </a:prstGeom>
          <a:noFill/>
          <a:ln w="9525">
            <a:solidFill>
              <a:srgbClr val="C7CDD2"/>
            </a:solidFill>
            <a:prstDash val="dash"/>
          </a:ln>
        </p:spPr>
      </p:sp>
      <p:sp>
        <p:nvSpPr>
          <p:cNvPr id="27" name="Shape 25"/>
          <p:cNvSpPr/>
          <p:nvPr/>
        </p:nvSpPr>
        <p:spPr>
          <a:xfrm>
            <a:off x="4709160" y="685800"/>
            <a:ext cx="41148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8" name="Text 26"/>
          <p:cNvSpPr/>
          <p:nvPr/>
        </p:nvSpPr>
        <p:spPr>
          <a:xfrm>
            <a:off x="4709160" y="685800"/>
            <a:ext cx="4114800" cy="274320"/>
          </a:xfrm>
          <a:prstGeom prst="rect">
            <a:avLst/>
          </a:prstGeom>
          <a:solidFill>
            <a:srgbClr val="17324D"/>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Quick Exit Ticket</a:t>
            </a:r>
            <a:endParaRPr lang="en-US" sz="1000" dirty="0"/>
          </a:p>
        </p:txBody>
      </p:sp>
      <p:sp>
        <p:nvSpPr>
          <p:cNvPr id="29" name="Text 27"/>
          <p:cNvSpPr/>
          <p:nvPr/>
        </p:nvSpPr>
        <p:spPr>
          <a:xfrm>
            <a:off x="4892040" y="1097280"/>
            <a:ext cx="3749040" cy="640080"/>
          </a:xfrm>
          <a:prstGeom prst="rect">
            <a:avLst/>
          </a:prstGeom>
          <a:noFill/>
          <a:ln/>
        </p:spPr>
        <p:txBody>
          <a:bodyPr wrap="square" rtlCol="0" anchor="t"/>
          <a:lstStyle/>
          <a:p>
            <a:pPr indent="0" marL="0">
              <a:buNone/>
            </a:pPr>
            <a:r>
              <a:rPr lang="en-US" sz="1050" b="1" dirty="0">
                <a:solidFill>
                  <a:srgbClr val="1FA6A2"/>
                </a:solidFill>
                <a:latin typeface="Hanken Grotesk" pitchFamily="34" charset="0"/>
                <a:ea typeface="Hanken Grotesk" pitchFamily="34" charset="-122"/>
                <a:cs typeface="Hanken Grotesk" pitchFamily="34" charset="-120"/>
              </a:rPr>
              <a:t>Tier 1 — </a:t>
            </a:r>
            <a:pPr indent="0" marL="0">
              <a:buNone/>
            </a:pPr>
            <a:r>
              <a:rPr lang="en-US" sz="1050" dirty="0">
                <a:solidFill>
                  <a:srgbClr val="17324D"/>
                </a:solidFill>
                <a:latin typeface="Hanken Grotesk" pitchFamily="34" charset="0"/>
                <a:ea typeface="Hanken Grotesk" pitchFamily="34" charset="-122"/>
                <a:cs typeface="Hanken Grotesk" pitchFamily="34" charset="-120"/>
              </a:rPr>
              <a:t>What is the LCM of 9 and 12?</a:t>
            </a:r>
            <a:endParaRPr lang="en-US" sz="1050" dirty="0"/>
          </a:p>
        </p:txBody>
      </p:sp>
      <p:sp>
        <p:nvSpPr>
          <p:cNvPr id="30" name="Text 28"/>
          <p:cNvSpPr/>
          <p:nvPr/>
        </p:nvSpPr>
        <p:spPr>
          <a:xfrm>
            <a:off x="5029200" y="1783080"/>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A.  36</a:t>
            </a:r>
            <a:endParaRPr lang="en-US" sz="1000" dirty="0"/>
          </a:p>
        </p:txBody>
      </p:sp>
      <p:sp>
        <p:nvSpPr>
          <p:cNvPr id="31" name="Text 29"/>
          <p:cNvSpPr/>
          <p:nvPr/>
        </p:nvSpPr>
        <p:spPr>
          <a:xfrm>
            <a:off x="5029200" y="2093976"/>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B.  108</a:t>
            </a:r>
            <a:endParaRPr lang="en-US" sz="1000" dirty="0"/>
          </a:p>
        </p:txBody>
      </p:sp>
      <p:sp>
        <p:nvSpPr>
          <p:cNvPr id="32" name="Text 30"/>
          <p:cNvSpPr/>
          <p:nvPr/>
        </p:nvSpPr>
        <p:spPr>
          <a:xfrm>
            <a:off x="5029200" y="2404872"/>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C.  3</a:t>
            </a:r>
            <a:endParaRPr lang="en-US" sz="1000" dirty="0"/>
          </a:p>
        </p:txBody>
      </p:sp>
      <p:sp>
        <p:nvSpPr>
          <p:cNvPr id="33" name="Text 31"/>
          <p:cNvSpPr/>
          <p:nvPr/>
        </p:nvSpPr>
        <p:spPr>
          <a:xfrm>
            <a:off x="5029200" y="2715768"/>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D.  72</a:t>
            </a:r>
            <a:endParaRPr lang="en-US" sz="1000" dirty="0"/>
          </a:p>
        </p:txBody>
      </p:sp>
      <p:sp>
        <p:nvSpPr>
          <p:cNvPr id="34" name="Text 32"/>
          <p:cNvSpPr/>
          <p:nvPr/>
        </p:nvSpPr>
        <p:spPr>
          <a:xfrm>
            <a:off x="4892040" y="3163824"/>
            <a:ext cx="3749040" cy="502920"/>
          </a:xfrm>
          <a:prstGeom prst="rect">
            <a:avLst/>
          </a:prstGeom>
          <a:noFill/>
          <a:ln/>
        </p:spPr>
        <p:txBody>
          <a:bodyPr wrap="square" rtlCol="0" anchor="t"/>
          <a:lstStyle/>
          <a:p>
            <a:pPr indent="0" marL="0">
              <a:buNone/>
            </a:pPr>
            <a:r>
              <a:rPr lang="en-US" sz="1050" b="1" dirty="0">
                <a:solidFill>
                  <a:srgbClr val="1FA6A2"/>
                </a:solidFill>
                <a:latin typeface="Hanken Grotesk" pitchFamily="34" charset="0"/>
                <a:ea typeface="Hanken Grotesk" pitchFamily="34" charset="-122"/>
                <a:cs typeface="Hanken Grotesk" pitchFamily="34" charset="-120"/>
              </a:rPr>
              <a:t>Tier 2 — </a:t>
            </a:r>
            <a:pPr indent="0" marL="0">
              <a:buNone/>
            </a:pPr>
            <a:r>
              <a:rPr lang="en-US" sz="1050" dirty="0">
                <a:solidFill>
                  <a:srgbClr val="17324D"/>
                </a:solidFill>
                <a:latin typeface="Hanken Grotesk" pitchFamily="34" charset="0"/>
                <a:ea typeface="Hanken Grotesk" pitchFamily="34" charset="-122"/>
                <a:cs typeface="Hanken Grotesk" pitchFamily="34" charset="-120"/>
              </a:rPr>
              <a:t>Explain how you know your answer is correct. Use at least one vocabulary word.</a:t>
            </a:r>
            <a:endParaRPr lang="en-US" sz="1050" dirty="0"/>
          </a:p>
        </p:txBody>
      </p:sp>
      <p:sp>
        <p:nvSpPr>
          <p:cNvPr id="35" name="Shape 33"/>
          <p:cNvSpPr/>
          <p:nvPr/>
        </p:nvSpPr>
        <p:spPr>
          <a:xfrm>
            <a:off x="4892040" y="3803904"/>
            <a:ext cx="3749040" cy="0"/>
          </a:xfrm>
          <a:prstGeom prst="line">
            <a:avLst/>
          </a:prstGeom>
          <a:noFill/>
          <a:ln w="9525">
            <a:solidFill>
              <a:srgbClr val="C7CDD2"/>
            </a:solidFill>
            <a:prstDash val="dash"/>
          </a:ln>
        </p:spPr>
      </p:sp>
      <p:sp>
        <p:nvSpPr>
          <p:cNvPr id="36" name="Shape 34"/>
          <p:cNvSpPr/>
          <p:nvPr/>
        </p:nvSpPr>
        <p:spPr>
          <a:xfrm>
            <a:off x="4892040" y="4096512"/>
            <a:ext cx="3749040" cy="0"/>
          </a:xfrm>
          <a:prstGeom prst="line">
            <a:avLst/>
          </a:prstGeom>
          <a:noFill/>
          <a:ln w="9525">
            <a:solidFill>
              <a:srgbClr val="C7CDD2"/>
            </a:solidFill>
            <a:prstDash val="dash"/>
          </a:ln>
        </p:spPr>
      </p:sp>
      <p:sp>
        <p:nvSpPr>
          <p:cNvPr id="37" name="Shape 35"/>
          <p:cNvSpPr/>
          <p:nvPr/>
        </p:nvSpPr>
        <p:spPr>
          <a:xfrm>
            <a:off x="4892040" y="4389120"/>
            <a:ext cx="3749040" cy="0"/>
          </a:xfrm>
          <a:prstGeom prst="line">
            <a:avLst/>
          </a:prstGeom>
          <a:noFill/>
          <a:ln w="9525">
            <a:solidFill>
              <a:srgbClr val="C7CDD2"/>
            </a:solidFill>
            <a:prstDash val="dash"/>
          </a:ln>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Goal Tracker / Seguimiento de Metas</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18</a:t>
            </a:r>
            <a:endParaRPr lang="en-US" sz="800" dirty="0"/>
          </a:p>
        </p:txBody>
      </p:sp>
      <p:sp>
        <p:nvSpPr>
          <p:cNvPr id="17" name="Shape 15"/>
          <p:cNvSpPr/>
          <p:nvPr/>
        </p:nvSpPr>
        <p:spPr>
          <a:xfrm>
            <a:off x="411480" y="658368"/>
            <a:ext cx="8412480" cy="502920"/>
          </a:xfrm>
          <a:prstGeom prst="roundRect">
            <a:avLst>
              <a:gd name="adj" fmla="val 14545"/>
            </a:avLst>
          </a:prstGeom>
          <a:solidFill>
            <a:srgbClr val="17324D"/>
          </a:solidFill>
          <a:ln/>
        </p:spPr>
      </p:sp>
      <p:sp>
        <p:nvSpPr>
          <p:cNvPr id="18" name="Text 16"/>
          <p:cNvSpPr/>
          <p:nvPr/>
        </p:nvSpPr>
        <p:spPr>
          <a:xfrm>
            <a:off x="640080" y="658368"/>
            <a:ext cx="7955280" cy="502920"/>
          </a:xfrm>
          <a:prstGeom prst="rect">
            <a:avLst/>
          </a:prstGeom>
          <a:noFill/>
          <a:ln/>
        </p:spPr>
        <p:txBody>
          <a:bodyPr wrap="square" rtlCol="0" anchor="ctr"/>
          <a:lstStyle/>
          <a:p>
            <a:pPr indent="0" marL="0">
              <a:buNone/>
            </a:pPr>
            <a:r>
              <a:rPr lang="en-US" sz="1100" b="1" dirty="0">
                <a:solidFill>
                  <a:srgbClr val="F2C15B"/>
                </a:solidFill>
                <a:latin typeface="Hanken Grotesk" pitchFamily="34" charset="0"/>
                <a:ea typeface="Hanken Grotesk" pitchFamily="34" charset="-122"/>
                <a:cs typeface="Hanken Grotesk" pitchFamily="34" charset="-120"/>
              </a:rPr>
              <a:t>My Goal:  </a:t>
            </a:r>
            <a:pPr indent="0" marL="0">
              <a:buNone/>
            </a:pPr>
            <a:r>
              <a:rPr lang="en-US" sz="1100" dirty="0">
                <a:solidFill>
                  <a:srgbClr val="FFFFFF"/>
                </a:solidFill>
                <a:latin typeface="Hanken Grotesk" pitchFamily="34" charset="0"/>
                <a:ea typeface="Hanken Grotesk" pitchFamily="34" charset="-122"/>
                <a:cs typeface="Hanken Grotesk" pitchFamily="34" charset="-120"/>
              </a:rPr>
              <a:t>I can find the least common multiple (LCM) of two numbers by listing or comparing their multiples.</a:t>
            </a:r>
            <a:endParaRPr lang="en-US" sz="1100" dirty="0"/>
          </a:p>
        </p:txBody>
      </p:sp>
      <p:sp>
        <p:nvSpPr>
          <p:cNvPr id="19" name="Shape 17"/>
          <p:cNvSpPr/>
          <p:nvPr/>
        </p:nvSpPr>
        <p:spPr>
          <a:xfrm>
            <a:off x="411480" y="1371600"/>
            <a:ext cx="1965960" cy="2377440"/>
          </a:xfrm>
          <a:prstGeom prst="roundRect">
            <a:avLst>
              <a:gd name="adj" fmla="val 3721"/>
            </a:avLst>
          </a:prstGeom>
          <a:solidFill>
            <a:srgbClr val="FCE6D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0" name="Shape 18"/>
          <p:cNvSpPr/>
          <p:nvPr/>
        </p:nvSpPr>
        <p:spPr>
          <a:xfrm>
            <a:off x="1138428" y="1508760"/>
            <a:ext cx="512064" cy="512064"/>
          </a:xfrm>
          <a:prstGeom prst="ellipse">
            <a:avLst/>
          </a:prstGeom>
          <a:solidFill>
            <a:srgbClr val="1FA6A2"/>
          </a:solidFill>
          <a:ln/>
        </p:spPr>
      </p:sp>
      <p:sp>
        <p:nvSpPr>
          <p:cNvPr id="21" name="Text 19"/>
          <p:cNvSpPr/>
          <p:nvPr/>
        </p:nvSpPr>
        <p:spPr>
          <a:xfrm>
            <a:off x="113842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1</a:t>
            </a:r>
            <a:endParaRPr lang="en-US" sz="2000" dirty="0"/>
          </a:p>
        </p:txBody>
      </p:sp>
      <p:sp>
        <p:nvSpPr>
          <p:cNvPr id="22" name="Text 20"/>
          <p:cNvSpPr/>
          <p:nvPr/>
        </p:nvSpPr>
        <p:spPr>
          <a:xfrm>
            <a:off x="45720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Not Yet</a:t>
            </a:r>
            <a:endParaRPr lang="en-US" sz="1150" dirty="0"/>
          </a:p>
        </p:txBody>
      </p:sp>
      <p:sp>
        <p:nvSpPr>
          <p:cNvPr id="23" name="Text 21"/>
          <p:cNvSpPr/>
          <p:nvPr/>
        </p:nvSpPr>
        <p:spPr>
          <a:xfrm>
            <a:off x="52120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need more help. This does not make sense to me yet.</a:t>
            </a:r>
            <a:endParaRPr lang="en-US" sz="900" dirty="0"/>
          </a:p>
        </p:txBody>
      </p:sp>
      <p:sp>
        <p:nvSpPr>
          <p:cNvPr id="24" name="Text 22"/>
          <p:cNvSpPr/>
          <p:nvPr/>
        </p:nvSpPr>
        <p:spPr>
          <a:xfrm>
            <a:off x="45720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25" name="Shape 23"/>
          <p:cNvSpPr/>
          <p:nvPr/>
        </p:nvSpPr>
        <p:spPr>
          <a:xfrm>
            <a:off x="2560320" y="1371600"/>
            <a:ext cx="1965960" cy="2377440"/>
          </a:xfrm>
          <a:prstGeom prst="roundRect">
            <a:avLst>
              <a:gd name="adj" fmla="val 3721"/>
            </a:avLst>
          </a:prstGeom>
          <a:solidFill>
            <a:srgbClr val="FBEFD0"/>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6" name="Shape 24"/>
          <p:cNvSpPr/>
          <p:nvPr/>
        </p:nvSpPr>
        <p:spPr>
          <a:xfrm>
            <a:off x="3287268" y="1508760"/>
            <a:ext cx="512064" cy="512064"/>
          </a:xfrm>
          <a:prstGeom prst="ellipse">
            <a:avLst/>
          </a:prstGeom>
          <a:solidFill>
            <a:srgbClr val="1FA6A2"/>
          </a:solidFill>
          <a:ln/>
        </p:spPr>
      </p:sp>
      <p:sp>
        <p:nvSpPr>
          <p:cNvPr id="27" name="Text 25"/>
          <p:cNvSpPr/>
          <p:nvPr/>
        </p:nvSpPr>
        <p:spPr>
          <a:xfrm>
            <a:off x="328726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2</a:t>
            </a:r>
            <a:endParaRPr lang="en-US" sz="2000" dirty="0"/>
          </a:p>
        </p:txBody>
      </p:sp>
      <p:sp>
        <p:nvSpPr>
          <p:cNvPr id="28" name="Text 26"/>
          <p:cNvSpPr/>
          <p:nvPr/>
        </p:nvSpPr>
        <p:spPr>
          <a:xfrm>
            <a:off x="260604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Getting There</a:t>
            </a:r>
            <a:endParaRPr lang="en-US" sz="1150" dirty="0"/>
          </a:p>
        </p:txBody>
      </p:sp>
      <p:sp>
        <p:nvSpPr>
          <p:cNvPr id="29" name="Text 27"/>
          <p:cNvSpPr/>
          <p:nvPr/>
        </p:nvSpPr>
        <p:spPr>
          <a:xfrm>
            <a:off x="267004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understand the idea but I make mistakes when I work.</a:t>
            </a:r>
            <a:endParaRPr lang="en-US" sz="900" dirty="0"/>
          </a:p>
        </p:txBody>
      </p:sp>
      <p:sp>
        <p:nvSpPr>
          <p:cNvPr id="30" name="Text 28"/>
          <p:cNvSpPr/>
          <p:nvPr/>
        </p:nvSpPr>
        <p:spPr>
          <a:xfrm>
            <a:off x="260604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31" name="Shape 29"/>
          <p:cNvSpPr/>
          <p:nvPr/>
        </p:nvSpPr>
        <p:spPr>
          <a:xfrm>
            <a:off x="4709160" y="1371600"/>
            <a:ext cx="1965960" cy="2377440"/>
          </a:xfrm>
          <a:prstGeom prst="roundRect">
            <a:avLst>
              <a:gd name="adj" fmla="val 3721"/>
            </a:avLst>
          </a:prstGeom>
          <a:solidFill>
            <a:srgbClr val="DFF2E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2" name="Shape 30"/>
          <p:cNvSpPr/>
          <p:nvPr/>
        </p:nvSpPr>
        <p:spPr>
          <a:xfrm>
            <a:off x="5436108" y="1508760"/>
            <a:ext cx="512064" cy="512064"/>
          </a:xfrm>
          <a:prstGeom prst="ellipse">
            <a:avLst/>
          </a:prstGeom>
          <a:solidFill>
            <a:srgbClr val="1FA6A2"/>
          </a:solidFill>
          <a:ln/>
        </p:spPr>
      </p:sp>
      <p:sp>
        <p:nvSpPr>
          <p:cNvPr id="33" name="Text 31"/>
          <p:cNvSpPr/>
          <p:nvPr/>
        </p:nvSpPr>
        <p:spPr>
          <a:xfrm>
            <a:off x="543610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3</a:t>
            </a:r>
            <a:endParaRPr lang="en-US" sz="2000" dirty="0"/>
          </a:p>
        </p:txBody>
      </p:sp>
      <p:sp>
        <p:nvSpPr>
          <p:cNvPr id="34" name="Text 32"/>
          <p:cNvSpPr/>
          <p:nvPr/>
        </p:nvSpPr>
        <p:spPr>
          <a:xfrm>
            <a:off x="475488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Got It!</a:t>
            </a:r>
            <a:endParaRPr lang="en-US" sz="1150" dirty="0"/>
          </a:p>
        </p:txBody>
      </p:sp>
      <p:sp>
        <p:nvSpPr>
          <p:cNvPr id="35" name="Text 33"/>
          <p:cNvSpPr/>
          <p:nvPr/>
        </p:nvSpPr>
        <p:spPr>
          <a:xfrm>
            <a:off x="481888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can solve problems on my own and explain my thinking.</a:t>
            </a:r>
            <a:endParaRPr lang="en-US" sz="900" dirty="0"/>
          </a:p>
        </p:txBody>
      </p:sp>
      <p:sp>
        <p:nvSpPr>
          <p:cNvPr id="36" name="Text 34"/>
          <p:cNvSpPr/>
          <p:nvPr/>
        </p:nvSpPr>
        <p:spPr>
          <a:xfrm>
            <a:off x="475488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37" name="Shape 35"/>
          <p:cNvSpPr/>
          <p:nvPr/>
        </p:nvSpPr>
        <p:spPr>
          <a:xfrm>
            <a:off x="6858000" y="1371600"/>
            <a:ext cx="1965960" cy="2377440"/>
          </a:xfrm>
          <a:prstGeom prst="roundRect">
            <a:avLst>
              <a:gd name="adj" fmla="val 3721"/>
            </a:avLst>
          </a:prstGeom>
          <a:solidFill>
            <a:srgbClr val="EAF2F1"/>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8" name="Shape 36"/>
          <p:cNvSpPr/>
          <p:nvPr/>
        </p:nvSpPr>
        <p:spPr>
          <a:xfrm>
            <a:off x="7584948" y="1508760"/>
            <a:ext cx="512064" cy="512064"/>
          </a:xfrm>
          <a:prstGeom prst="ellipse">
            <a:avLst/>
          </a:prstGeom>
          <a:solidFill>
            <a:srgbClr val="1FA6A2"/>
          </a:solidFill>
          <a:ln/>
        </p:spPr>
      </p:sp>
      <p:sp>
        <p:nvSpPr>
          <p:cNvPr id="39" name="Text 37"/>
          <p:cNvSpPr/>
          <p:nvPr/>
        </p:nvSpPr>
        <p:spPr>
          <a:xfrm>
            <a:off x="758494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4</a:t>
            </a:r>
            <a:endParaRPr lang="en-US" sz="2000" dirty="0"/>
          </a:p>
        </p:txBody>
      </p:sp>
      <p:sp>
        <p:nvSpPr>
          <p:cNvPr id="40" name="Text 38"/>
          <p:cNvSpPr/>
          <p:nvPr/>
        </p:nvSpPr>
        <p:spPr>
          <a:xfrm>
            <a:off x="690372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Can Teach It</a:t>
            </a:r>
            <a:endParaRPr lang="en-US" sz="1150" dirty="0"/>
          </a:p>
        </p:txBody>
      </p:sp>
      <p:sp>
        <p:nvSpPr>
          <p:cNvPr id="41" name="Text 39"/>
          <p:cNvSpPr/>
          <p:nvPr/>
        </p:nvSpPr>
        <p:spPr>
          <a:xfrm>
            <a:off x="696772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can clearly teach this strategy to a classmate.</a:t>
            </a:r>
            <a:endParaRPr lang="en-US" sz="900" dirty="0"/>
          </a:p>
        </p:txBody>
      </p:sp>
      <p:sp>
        <p:nvSpPr>
          <p:cNvPr id="42" name="Text 40"/>
          <p:cNvSpPr/>
          <p:nvPr/>
        </p:nvSpPr>
        <p:spPr>
          <a:xfrm>
            <a:off x="690372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43" name="Shape 41"/>
          <p:cNvSpPr/>
          <p:nvPr/>
        </p:nvSpPr>
        <p:spPr>
          <a:xfrm>
            <a:off x="411480" y="3977640"/>
            <a:ext cx="8412480" cy="685800"/>
          </a:xfrm>
          <a:prstGeom prst="roundRect">
            <a:avLst>
              <a:gd name="adj" fmla="val 10667"/>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44" name="Text 42"/>
          <p:cNvSpPr/>
          <p:nvPr/>
        </p:nvSpPr>
        <p:spPr>
          <a:xfrm>
            <a:off x="640080" y="3977640"/>
            <a:ext cx="7955280" cy="685800"/>
          </a:xfrm>
          <a:prstGeom prst="rect">
            <a:avLst/>
          </a:prstGeom>
          <a:noFill/>
          <a:ln/>
        </p:spPr>
        <p:txBody>
          <a:bodyPr wrap="square" rtlCol="0" anchor="ctr"/>
          <a:lstStyle/>
          <a:p>
            <a:pPr indent="0" marL="0">
              <a:buNone/>
            </a:pPr>
            <a:r>
              <a:rPr lang="en-US" sz="1050" b="1" dirty="0">
                <a:solidFill>
                  <a:srgbClr val="1FA6A2"/>
                </a:solidFill>
                <a:latin typeface="Hanken Grotesk" pitchFamily="34" charset="0"/>
                <a:ea typeface="Hanken Grotesk" pitchFamily="34" charset="-122"/>
                <a:cs typeface="Hanken Grotesk" pitchFamily="34" charset="-120"/>
              </a:rPr>
              <a:t>My next step:  </a:t>
            </a:r>
            <a:pPr indent="0" marL="0">
              <a:buNone/>
            </a:pPr>
            <a:r>
              <a:rPr lang="en-US" sz="1050" dirty="0">
                <a:solidFill>
                  <a:srgbClr val="24323F"/>
                </a:solidFill>
                <a:latin typeface="Hanken Grotesk" pitchFamily="34" charset="0"/>
                <a:ea typeface="Hanken Grotesk" pitchFamily="34" charset="-122"/>
                <a:cs typeface="Hanken Grotesk" pitchFamily="34" charset="-120"/>
              </a:rPr>
              <a:t>To move up one level, I will ___.</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Learning Objectives / Objetivos</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2</a:t>
            </a:r>
            <a:endParaRPr lang="en-US" sz="800" dirty="0"/>
          </a:p>
        </p:txBody>
      </p:sp>
      <p:sp>
        <p:nvSpPr>
          <p:cNvPr id="17" name="Text 15"/>
          <p:cNvSpPr/>
          <p:nvPr/>
        </p:nvSpPr>
        <p:spPr>
          <a:xfrm>
            <a:off x="411480" y="603504"/>
            <a:ext cx="8412480" cy="274320"/>
          </a:xfrm>
          <a:prstGeom prst="rect">
            <a:avLst/>
          </a:prstGeom>
          <a:noFill/>
          <a:ln/>
        </p:spPr>
        <p:txBody>
          <a:bodyPr wrap="square" rtlCol="0" anchor="ctr"/>
          <a:lstStyle/>
          <a:p>
            <a:pPr indent="0" marL="0">
              <a:buNone/>
            </a:pPr>
            <a:r>
              <a:rPr lang="en-US" sz="1100" i="1" dirty="0">
                <a:solidFill>
                  <a:srgbClr val="8A96A3"/>
                </a:solidFill>
                <a:latin typeface="Hanken Grotesk" pitchFamily="34" charset="0"/>
                <a:ea typeface="Hanken Grotesk" pitchFamily="34" charset="-122"/>
                <a:cs typeface="Hanken Grotesk" pitchFamily="34" charset="-120"/>
              </a:rPr>
              <a:t>Today's goals — what I will know and be able to say:</a:t>
            </a:r>
            <a:endParaRPr lang="en-US" sz="1100" dirty="0"/>
          </a:p>
        </p:txBody>
      </p:sp>
      <p:sp>
        <p:nvSpPr>
          <p:cNvPr id="18" name="Shape 16"/>
          <p:cNvSpPr/>
          <p:nvPr/>
        </p:nvSpPr>
        <p:spPr>
          <a:xfrm>
            <a:off x="411480" y="1005840"/>
            <a:ext cx="8412480" cy="1600200"/>
          </a:xfrm>
          <a:prstGeom prst="roundRect">
            <a:avLst>
              <a:gd name="adj" fmla="val 4571"/>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94360" y="1170432"/>
            <a:ext cx="1920240" cy="310896"/>
          </a:xfrm>
          <a:prstGeom prst="rect">
            <a:avLst>
              <a:gd name="adj" fmla="val 50000"/>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CONTENT OBJECTIVE</a:t>
            </a:r>
            <a:endParaRPr lang="en-US" sz="1000" dirty="0"/>
          </a:p>
        </p:txBody>
      </p:sp>
      <p:sp>
        <p:nvSpPr>
          <p:cNvPr id="20" name="Text 18"/>
          <p:cNvSpPr/>
          <p:nvPr/>
        </p:nvSpPr>
        <p:spPr>
          <a:xfrm>
            <a:off x="2651760" y="1170432"/>
            <a:ext cx="6035040" cy="310896"/>
          </a:xfrm>
          <a:prstGeom prst="rect">
            <a:avLst/>
          </a:prstGeom>
          <a:noFill/>
          <a:ln/>
        </p:spPr>
        <p:txBody>
          <a:bodyPr wrap="square" rtlCol="0" anchor="ctr"/>
          <a:lstStyle/>
          <a:p>
            <a:pPr indent="0" marL="0">
              <a:buNone/>
            </a:pPr>
            <a:r>
              <a:rPr lang="en-US" sz="1300" b="1" dirty="0">
                <a:solidFill>
                  <a:srgbClr val="1FA6A2"/>
                </a:solidFill>
                <a:latin typeface="Outfit" pitchFamily="34" charset="0"/>
                <a:ea typeface="Outfit" pitchFamily="34" charset="-122"/>
                <a:cs typeface="Outfit" pitchFamily="34" charset="-120"/>
              </a:rPr>
              <a:t>I can…  </a:t>
            </a:r>
            <a:pPr indent="0" marL="0">
              <a:buNone/>
            </a:pPr>
            <a:r>
              <a:rPr lang="en-US" sz="1100" i="1" dirty="0">
                <a:solidFill>
                  <a:srgbClr val="8A96A3"/>
                </a:solidFill>
                <a:latin typeface="Outfit" pitchFamily="34" charset="0"/>
                <a:ea typeface="Outfit" pitchFamily="34" charset="-122"/>
                <a:cs typeface="Outfit" pitchFamily="34" charset="-120"/>
              </a:rPr>
              <a:t>Yo puedo…</a:t>
            </a:r>
            <a:endParaRPr lang="en-US" sz="1300" dirty="0"/>
          </a:p>
        </p:txBody>
      </p:sp>
      <p:sp>
        <p:nvSpPr>
          <p:cNvPr id="21" name="Text 19"/>
          <p:cNvSpPr/>
          <p:nvPr/>
        </p:nvSpPr>
        <p:spPr>
          <a:xfrm>
            <a:off x="640080" y="1572768"/>
            <a:ext cx="7955280" cy="914400"/>
          </a:xfrm>
          <a:prstGeom prst="rect">
            <a:avLst/>
          </a:prstGeom>
          <a:noFill/>
          <a:ln/>
        </p:spPr>
        <p:txBody>
          <a:bodyPr wrap="square" rtlCol="0" anchor="t"/>
          <a:lstStyle/>
          <a:p>
            <a:pPr indent="0" marL="0">
              <a:lnSpc>
                <a:spcPct val="105000"/>
              </a:lnSpc>
              <a:buNone/>
            </a:pPr>
            <a:r>
              <a:rPr lang="en-US" sz="1800" dirty="0">
                <a:solidFill>
                  <a:srgbClr val="17324D"/>
                </a:solidFill>
                <a:latin typeface="Hanken Grotesk" pitchFamily="34" charset="0"/>
                <a:ea typeface="Hanken Grotesk" pitchFamily="34" charset="-122"/>
                <a:cs typeface="Hanken Grotesk" pitchFamily="34" charset="-120"/>
              </a:rPr>
              <a:t>I can find the least common multiple (LCM) of two numbers by listing or comparing their multiples.</a:t>
            </a:r>
            <a:endParaRPr lang="en-US" sz="1800" dirty="0"/>
          </a:p>
        </p:txBody>
      </p:sp>
      <p:sp>
        <p:nvSpPr>
          <p:cNvPr id="22" name="Shape 20"/>
          <p:cNvSpPr/>
          <p:nvPr/>
        </p:nvSpPr>
        <p:spPr>
          <a:xfrm>
            <a:off x="411480" y="2788920"/>
            <a:ext cx="8412480" cy="1600200"/>
          </a:xfrm>
          <a:prstGeom prst="roundRect">
            <a:avLst>
              <a:gd name="adj" fmla="val 4571"/>
            </a:avLst>
          </a:prstGeom>
          <a:solidFill>
            <a:srgbClr val="FBEFD0"/>
          </a:solidFill>
          <a:ln w="12700">
            <a:solidFill>
              <a:srgbClr val="F2C15B"/>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594360" y="2953512"/>
            <a:ext cx="1920240" cy="310896"/>
          </a:xfrm>
          <a:prstGeom prst="rect">
            <a:avLst>
              <a:gd name="adj" fmla="val 50000"/>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LANGUAGE OBJECTIVE</a:t>
            </a:r>
            <a:endParaRPr lang="en-US" sz="1000" dirty="0"/>
          </a:p>
        </p:txBody>
      </p:sp>
      <p:sp>
        <p:nvSpPr>
          <p:cNvPr id="24" name="Text 22"/>
          <p:cNvSpPr/>
          <p:nvPr/>
        </p:nvSpPr>
        <p:spPr>
          <a:xfrm>
            <a:off x="2651760" y="2953512"/>
            <a:ext cx="6035040" cy="310896"/>
          </a:xfrm>
          <a:prstGeom prst="rect">
            <a:avLst/>
          </a:prstGeom>
          <a:noFill/>
          <a:ln/>
        </p:spPr>
        <p:txBody>
          <a:bodyPr wrap="square" rtlCol="0" anchor="ctr"/>
          <a:lstStyle/>
          <a:p>
            <a:pPr indent="0" marL="0">
              <a:buNone/>
            </a:pPr>
            <a:r>
              <a:rPr lang="en-US" sz="1300" b="1" dirty="0">
                <a:solidFill>
                  <a:srgbClr val="1FA6A2"/>
                </a:solidFill>
                <a:latin typeface="Outfit" pitchFamily="34" charset="0"/>
                <a:ea typeface="Outfit" pitchFamily="34" charset="-122"/>
                <a:cs typeface="Outfit" pitchFamily="34" charset="-120"/>
              </a:rPr>
              <a:t>I can explain…  </a:t>
            </a:r>
            <a:pPr indent="0" marL="0">
              <a:buNone/>
            </a:pPr>
            <a:r>
              <a:rPr lang="en-US" sz="1100" i="1" dirty="0">
                <a:solidFill>
                  <a:srgbClr val="8A96A3"/>
                </a:solidFill>
                <a:latin typeface="Outfit" pitchFamily="34" charset="0"/>
                <a:ea typeface="Outfit" pitchFamily="34" charset="-122"/>
                <a:cs typeface="Outfit" pitchFamily="34" charset="-120"/>
              </a:rPr>
              <a:t>Puedo explicar…</a:t>
            </a:r>
            <a:endParaRPr lang="en-US" sz="1300" dirty="0"/>
          </a:p>
        </p:txBody>
      </p:sp>
      <p:sp>
        <p:nvSpPr>
          <p:cNvPr id="25" name="Text 23"/>
          <p:cNvSpPr/>
          <p:nvPr/>
        </p:nvSpPr>
        <p:spPr>
          <a:xfrm>
            <a:off x="640080" y="3355848"/>
            <a:ext cx="7955280" cy="914400"/>
          </a:xfrm>
          <a:prstGeom prst="rect">
            <a:avLst/>
          </a:prstGeom>
          <a:noFill/>
          <a:ln/>
        </p:spPr>
        <p:txBody>
          <a:bodyPr wrap="square" rtlCol="0" anchor="t"/>
          <a:lstStyle/>
          <a:p>
            <a:pPr indent="0" marL="0">
              <a:lnSpc>
                <a:spcPct val="105000"/>
              </a:lnSpc>
              <a:buNone/>
            </a:pPr>
            <a:r>
              <a:rPr lang="en-US" sz="1700" dirty="0">
                <a:solidFill>
                  <a:srgbClr val="17324D"/>
                </a:solidFill>
                <a:latin typeface="Hanken Grotesk" pitchFamily="34" charset="0"/>
                <a:ea typeface="Hanken Grotesk" pitchFamily="34" charset="-122"/>
                <a:cs typeface="Hanken Grotesk" pitchFamily="34" charset="-120"/>
              </a:rPr>
              <a:t>I can explain how I found the LCM using the words multiple, common multiple, skip counting, and least common multiple.</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Launch / Comenta</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3</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1FA6A2"/>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LAUNCH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Astronaut Reyes checks oxygen every 4 hours and Chen checks water every 6 hours, both starting at 6:00 AM. Why isn't the next shared check simply 10 hours later (4 + 6)?</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multiple</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common multiple</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least common multiple</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skip counting</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schedule</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Explore / Comenta</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4</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1FA6A2"/>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EXPLORE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You skip counted the multiples of 4 and 6. How did you find the least common multiple from your lists?</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multiple</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common multiple</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least common multiple</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skip counting</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smallest</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Connect / Comenta</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5</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1FA6A2"/>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CONNECT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Juice boxes come in packs of 6 and granola bars come in packs of 9 for the field trip snack table. How does the LCM help you buy the fewest of each so every student gets exactly one juice box and one granola bar with none left over?</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least common multiple</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multiple</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common multiple</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packs</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none left over</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Reflect / Comenta</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6</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1FA6A2"/>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REFLECT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How do you decide whether a real-world problem needs the LCM or the GCF?</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least common multiple</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common multiple</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multiple</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skip counting</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greatest common factor</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Practice / Comenta</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7</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1FA6A2"/>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PRACTICE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During practice on Least Common Multiple, what strategy did you use when a problem felt tricky?</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Multiple</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Least common multiple</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Common multiple</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Skip counting</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Be Curious / Sé Curioso</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8</a:t>
            </a:r>
            <a:endParaRPr lang="en-US" sz="800" dirty="0"/>
          </a:p>
        </p:txBody>
      </p:sp>
      <p:sp>
        <p:nvSpPr>
          <p:cNvPr id="17" name="Shape 15"/>
          <p:cNvSpPr/>
          <p:nvPr/>
        </p:nvSpPr>
        <p:spPr>
          <a:xfrm>
            <a:off x="411480" y="685800"/>
            <a:ext cx="416052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3716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VISUAL PROMPT</a:t>
            </a:r>
            <a:endParaRPr lang="en-US" sz="900" dirty="0"/>
          </a:p>
        </p:txBody>
      </p:sp>
      <p:sp>
        <p:nvSpPr>
          <p:cNvPr id="19" name="Text 17"/>
          <p:cNvSpPr/>
          <p:nvPr/>
        </p:nvSpPr>
        <p:spPr>
          <a:xfrm>
            <a:off x="594360" y="1207008"/>
            <a:ext cx="3794760" cy="274320"/>
          </a:xfrm>
          <a:prstGeom prst="rect">
            <a:avLst/>
          </a:prstGeom>
          <a:noFill/>
          <a:ln/>
        </p:spPr>
        <p:txBody>
          <a:bodyPr wrap="square" rtlCol="0" anchor="ctr"/>
          <a:lstStyle/>
          <a:p>
            <a:pPr indent="0" marL="0">
              <a:buNone/>
            </a:pPr>
            <a:r>
              <a:rPr lang="en-US" sz="1100" b="1" dirty="0">
                <a:solidFill>
                  <a:srgbClr val="17324D"/>
                </a:solidFill>
                <a:latin typeface="Outfit" pitchFamily="34" charset="0"/>
                <a:ea typeface="Outfit" pitchFamily="34" charset="-122"/>
                <a:cs typeface="Outfit" pitchFamily="34" charset="-120"/>
              </a:rPr>
              <a:t>Space Station Shift Scheduler</a:t>
            </a:r>
            <a:endParaRPr lang="en-US" sz="1100" dirty="0"/>
          </a:p>
        </p:txBody>
      </p:sp>
      <p:sp>
        <p:nvSpPr>
          <p:cNvPr id="20" name="Text 18"/>
          <p:cNvSpPr/>
          <p:nvPr/>
        </p:nvSpPr>
        <p:spPr>
          <a:xfrm>
            <a:off x="594360" y="1508760"/>
            <a:ext cx="3794760" cy="1554480"/>
          </a:xfrm>
          <a:prstGeom prst="rect">
            <a:avLst/>
          </a:prstGeom>
          <a:noFill/>
          <a:ln/>
        </p:spPr>
        <p:txBody>
          <a:bodyPr wrap="square" rtlCol="0" anchor="t"/>
          <a:lstStyle/>
          <a:p>
            <a:pPr indent="0" marL="0">
              <a:buNone/>
            </a:pPr>
            <a:r>
              <a:rPr lang="en-US" sz="1150" dirty="0">
                <a:solidFill>
                  <a:srgbClr val="24323F"/>
                </a:solidFill>
                <a:latin typeface="Hanken Grotesk" pitchFamily="34" charset="0"/>
                <a:ea typeface="Hanken Grotesk" pitchFamily="34" charset="-122"/>
                <a:cs typeface="Hanken Grotesk" pitchFamily="34" charset="-120"/>
              </a:rPr>
              <a:t>Astronaut Reyes checks the oxygen system every 4 hours. Astronaut Chen checks the water recycler every 6 hours. They both start their shifts at 6:00 AM. When is the next time both astronauts will be checking their systems at the same time?</a:t>
            </a:r>
            <a:endParaRPr lang="en-US" sz="1150" dirty="0"/>
          </a:p>
        </p:txBody>
      </p:sp>
      <p:sp>
        <p:nvSpPr>
          <p:cNvPr id="21" name="Text 19"/>
          <p:cNvSpPr/>
          <p:nvPr/>
        </p:nvSpPr>
        <p:spPr>
          <a:xfrm>
            <a:off x="594360" y="3154680"/>
            <a:ext cx="365760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first idea:</a:t>
            </a:r>
            <a:endParaRPr lang="en-US" sz="900" dirty="0"/>
          </a:p>
        </p:txBody>
      </p:sp>
      <p:sp>
        <p:nvSpPr>
          <p:cNvPr id="22" name="Shape 20"/>
          <p:cNvSpPr/>
          <p:nvPr/>
        </p:nvSpPr>
        <p:spPr>
          <a:xfrm>
            <a:off x="594360" y="3566160"/>
            <a:ext cx="3794760" cy="0"/>
          </a:xfrm>
          <a:prstGeom prst="line">
            <a:avLst/>
          </a:prstGeom>
          <a:noFill/>
          <a:ln w="9525">
            <a:solidFill>
              <a:srgbClr val="C7CDD2"/>
            </a:solidFill>
            <a:prstDash val="dash"/>
          </a:ln>
        </p:spPr>
      </p:sp>
      <p:sp>
        <p:nvSpPr>
          <p:cNvPr id="23" name="Shape 21"/>
          <p:cNvSpPr/>
          <p:nvPr/>
        </p:nvSpPr>
        <p:spPr>
          <a:xfrm>
            <a:off x="594360" y="3886200"/>
            <a:ext cx="3794760" cy="0"/>
          </a:xfrm>
          <a:prstGeom prst="line">
            <a:avLst/>
          </a:prstGeom>
          <a:noFill/>
          <a:ln w="9525">
            <a:solidFill>
              <a:srgbClr val="C7CDD2"/>
            </a:solidFill>
            <a:prstDash val="dash"/>
          </a:ln>
        </p:spPr>
      </p:sp>
      <p:sp>
        <p:nvSpPr>
          <p:cNvPr id="24" name="Shape 22"/>
          <p:cNvSpPr/>
          <p:nvPr/>
        </p:nvSpPr>
        <p:spPr>
          <a:xfrm>
            <a:off x="594360" y="4206240"/>
            <a:ext cx="3794760" cy="0"/>
          </a:xfrm>
          <a:prstGeom prst="line">
            <a:avLst/>
          </a:prstGeom>
          <a:noFill/>
          <a:ln w="9525">
            <a:solidFill>
              <a:srgbClr val="C7CDD2"/>
            </a:solidFill>
            <a:prstDash val="dash"/>
          </a:ln>
        </p:spPr>
      </p:sp>
      <p:sp>
        <p:nvSpPr>
          <p:cNvPr id="25" name="Shape 23"/>
          <p:cNvSpPr/>
          <p:nvPr/>
        </p:nvSpPr>
        <p:spPr>
          <a:xfrm>
            <a:off x="4709160" y="685800"/>
            <a:ext cx="4114800" cy="1920240"/>
          </a:xfrm>
          <a:prstGeom prst="roundRect">
            <a:avLst>
              <a:gd name="adj" fmla="val 381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6" name="Text 24"/>
          <p:cNvSpPr/>
          <p:nvPr/>
        </p:nvSpPr>
        <p:spPr>
          <a:xfrm>
            <a:off x="4709160" y="685800"/>
            <a:ext cx="411480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I Notice…</a:t>
            </a:r>
            <a:endParaRPr lang="en-US" sz="1000" dirty="0"/>
          </a:p>
        </p:txBody>
      </p:sp>
      <p:sp>
        <p:nvSpPr>
          <p:cNvPr id="27" name="Text 25"/>
          <p:cNvSpPr/>
          <p:nvPr/>
        </p:nvSpPr>
        <p:spPr>
          <a:xfrm>
            <a:off x="4892040" y="1051560"/>
            <a:ext cx="3749040" cy="1463040"/>
          </a:xfrm>
          <a:prstGeom prst="rect">
            <a:avLst/>
          </a:prstGeom>
          <a:noFill/>
          <a:ln/>
        </p:spPr>
        <p:txBody>
          <a:bodyPr wrap="square" rtlCol="0" anchor="t"/>
          <a:lstStyle/>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How often does each astronaut check their system?</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What times will each astronaut be doing checks?</a:t>
            </a:r>
            <a:endParaRPr lang="en-US" sz="1000" dirty="0"/>
          </a:p>
        </p:txBody>
      </p:sp>
      <p:sp>
        <p:nvSpPr>
          <p:cNvPr id="28" name="Shape 26"/>
          <p:cNvSpPr/>
          <p:nvPr/>
        </p:nvSpPr>
        <p:spPr>
          <a:xfrm>
            <a:off x="4709160" y="2743200"/>
            <a:ext cx="4114800" cy="1965960"/>
          </a:xfrm>
          <a:prstGeom prst="roundRect">
            <a:avLst>
              <a:gd name="adj" fmla="val 3721"/>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4709160" y="2743200"/>
            <a:ext cx="411480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I Wonder…</a:t>
            </a:r>
            <a:endParaRPr lang="en-US" sz="1000" dirty="0"/>
          </a:p>
        </p:txBody>
      </p:sp>
      <p:sp>
        <p:nvSpPr>
          <p:cNvPr id="30" name="Text 28"/>
          <p:cNvSpPr/>
          <p:nvPr/>
        </p:nvSpPr>
        <p:spPr>
          <a:xfrm>
            <a:off x="4892040" y="3108960"/>
            <a:ext cx="3749040" cy="1508760"/>
          </a:xfrm>
          <a:prstGeom prst="rect">
            <a:avLst/>
          </a:prstGeom>
          <a:noFill/>
          <a:ln/>
        </p:spPr>
        <p:txBody>
          <a:bodyPr wrap="square" rtlCol="0" anchor="t"/>
          <a:lstStyle/>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When will both schedules line up at the same time?</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Will their schedules ever line up more than once?</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Vocabulary / Vocabulario</a:t>
            </a:r>
            <a:endParaRPr lang="en-US" sz="1500" dirty="0"/>
          </a:p>
        </p:txBody>
      </p:sp>
      <p:sp>
        <p:nvSpPr>
          <p:cNvPr id="5" name="Text 3"/>
          <p:cNvSpPr/>
          <p:nvPr/>
        </p:nvSpPr>
        <p:spPr>
          <a:xfrm>
            <a:off x="7360920" y="100584"/>
            <a:ext cx="914400" cy="274320"/>
          </a:xfrm>
          <a:prstGeom prst="rect">
            <a:avLst>
              <a:gd name="adj" fmla="val 50000"/>
            </a:avLst>
          </a:prstGeom>
          <a:solidFill>
            <a:srgbClr val="1FA6A2"/>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6.NOS.4</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  ·  Lesson 1-3</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9</a:t>
            </a:r>
            <a:endParaRPr lang="en-US" sz="80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411480" y="685800"/>
          <a:ext cx="8412480" cy="914400"/>
        </p:xfrm>
        <a:graphic>
          <a:graphicData uri="http://schemas.openxmlformats.org/drawingml/2006/table">
            <a:tbl>
              <a:tblPr/>
              <a:tblGrid>
                <a:gridCol w="2103120"/>
                <a:gridCol w="4114800"/>
                <a:gridCol w="2194560"/>
              </a:tblGrid>
              <a:tr h="457200">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Term / Término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Meaning / Significado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Example / Ejemplo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Multiple</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Múltiplo</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What you get when you multiply a number by 1, 2, 3, and so on.</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Lo que obtienes al multiplicar un número por 1, 2, 3, y así.</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Multiples of 4: 4, 8, 12, 16, 20 — found by multiplying 4 × 1, 4 × 2, 4 × 3, ...</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Least common multiple</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Mínimo común múltiplo</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The smallest number that two or more numbers both go into.</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El número más pequeño al que llegan dos o más números al multiplicar.</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Multiples of 4: 4, 8, 12, 16, 20, 24. Multiples of 6: 6, 12, 18, 24. First match: 12 → LCM = 12</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Common multiple</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Múltiplo común</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number that two or more numbers both go into.</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 número al que llegan dos o más números al multiplicar.</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12, 24, and 36 are all common multiples of both 3 and 4</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Skip counting</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Conteo salteado</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Counting by a number, like 2, 4, 6, to list its multiples.</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Contar de un número en un número, como 2, 4, 6, para listar sus múltiplos.</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Skip count by 6: 6, 12, 18, 24, 30 — each jump adds 6</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Prime factorization</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Factorización prima</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Writing a number as prime numbers multiplied together. It helps you find the LCM.</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Escribir un número como números primos multiplicados. Ayuda a encontrar el mcm.</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4 = 2 × 2, 6 = 2 × 3. LCM uses the highest power of each prime: 2² × 3 = 12</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bl>
          </a:graphicData>
        </a:graphic>
      </p:graphicFrame>
      <p:sp>
        <p:nvSpPr>
          <p:cNvPr id="18" name="Text 15"/>
          <p:cNvSpPr/>
          <p:nvPr/>
        </p:nvSpPr>
        <p:spPr>
          <a:xfrm>
            <a:off x="411480" y="3520440"/>
            <a:ext cx="8412480" cy="237744"/>
          </a:xfrm>
          <a:prstGeom prst="rect">
            <a:avLst/>
          </a:prstGeom>
          <a:noFill/>
          <a:ln/>
        </p:spPr>
        <p:txBody>
          <a:bodyPr wrap="square" rtlCol="0" anchor="ctr"/>
          <a:lstStyle/>
          <a:p>
            <a:pPr indent="0" marL="0">
              <a:buNone/>
            </a:pPr>
            <a:r>
              <a:rPr lang="en-US" sz="950" b="1" dirty="0">
                <a:solidFill>
                  <a:srgbClr val="17324D"/>
                </a:solidFill>
                <a:latin typeface="Outfit" pitchFamily="34" charset="0"/>
                <a:ea typeface="Outfit" pitchFamily="34" charset="-122"/>
                <a:cs typeface="Outfit" pitchFamily="34" charset="-120"/>
              </a:rPr>
              <a:t>Multiple — example vs. non-example:</a:t>
            </a:r>
            <a:endParaRPr lang="en-US" sz="950" dirty="0"/>
          </a:p>
        </p:txBody>
      </p:sp>
      <p:sp>
        <p:nvSpPr>
          <p:cNvPr id="19" name="Shape 16"/>
          <p:cNvSpPr/>
          <p:nvPr/>
        </p:nvSpPr>
        <p:spPr>
          <a:xfrm>
            <a:off x="411480" y="3813048"/>
            <a:ext cx="4114800" cy="457200"/>
          </a:xfrm>
          <a:prstGeom prst="roundRect">
            <a:avLst>
              <a:gd name="adj" fmla="val 10000"/>
            </a:avLst>
          </a:prstGeom>
          <a:solidFill>
            <a:srgbClr val="E7F6F4"/>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0" name="Text 17"/>
          <p:cNvSpPr/>
          <p:nvPr/>
        </p:nvSpPr>
        <p:spPr>
          <a:xfrm>
            <a:off x="521208" y="3813048"/>
            <a:ext cx="3895344" cy="457200"/>
          </a:xfrm>
          <a:prstGeom prst="rect">
            <a:avLst/>
          </a:prstGeom>
          <a:noFill/>
          <a:ln/>
        </p:spPr>
        <p:txBody>
          <a:bodyPr wrap="square" rtlCol="0" anchor="ctr"/>
          <a:lstStyle/>
          <a:p>
            <a:pPr indent="0" marL="0">
              <a:buNone/>
            </a:pPr>
            <a:r>
              <a:rPr lang="en-US" sz="900" b="1" dirty="0">
                <a:solidFill>
                  <a:srgbClr val="1FA6A2"/>
                </a:solidFill>
                <a:latin typeface="Hanken Grotesk" pitchFamily="34" charset="0"/>
                <a:ea typeface="Hanken Grotesk" pitchFamily="34" charset="-122"/>
                <a:cs typeface="Hanken Grotesk" pitchFamily="34" charset="-120"/>
              </a:rPr>
              <a:t>✓ </a:t>
            </a:r>
            <a:pPr indent="0" marL="0">
              <a:buNone/>
            </a:pPr>
            <a:r>
              <a:rPr lang="en-US" sz="900" b="1" dirty="0">
                <a:solidFill>
                  <a:srgbClr val="17324D"/>
                </a:solidFill>
                <a:latin typeface="Hanken Grotesk" pitchFamily="34" charset="0"/>
                <a:ea typeface="Hanken Grotesk" pitchFamily="34" charset="-122"/>
                <a:cs typeface="Hanken Grotesk" pitchFamily="34" charset="-120"/>
              </a:rPr>
              <a:t>12 is a multiple of 4  </a:t>
            </a:r>
            <a:pPr indent="0" marL="0">
              <a:buNone/>
            </a:pPr>
            <a:r>
              <a:rPr lang="en-US" sz="800" dirty="0">
                <a:solidFill>
                  <a:srgbClr val="24323F"/>
                </a:solidFill>
                <a:latin typeface="Hanken Grotesk" pitchFamily="34" charset="0"/>
                <a:ea typeface="Hanken Grotesk" pitchFamily="34" charset="-122"/>
                <a:cs typeface="Hanken Grotesk" pitchFamily="34" charset="-120"/>
              </a:rPr>
              <a:t>4 × 3 = 12.</a:t>
            </a:r>
            <a:endParaRPr lang="en-US" sz="900" dirty="0"/>
          </a:p>
        </p:txBody>
      </p:sp>
      <p:sp>
        <p:nvSpPr>
          <p:cNvPr id="21" name="Shape 18"/>
          <p:cNvSpPr/>
          <p:nvPr/>
        </p:nvSpPr>
        <p:spPr>
          <a:xfrm>
            <a:off x="4663440" y="3813048"/>
            <a:ext cx="4114800" cy="457200"/>
          </a:xfrm>
          <a:prstGeom prst="roundRect">
            <a:avLst>
              <a:gd name="adj" fmla="val 10000"/>
            </a:avLst>
          </a:prstGeom>
          <a:solidFill>
            <a:srgbClr val="E7F6F4"/>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2" name="Text 19"/>
          <p:cNvSpPr/>
          <p:nvPr/>
        </p:nvSpPr>
        <p:spPr>
          <a:xfrm>
            <a:off x="4773168" y="3813048"/>
            <a:ext cx="3895344" cy="457200"/>
          </a:xfrm>
          <a:prstGeom prst="rect">
            <a:avLst/>
          </a:prstGeom>
          <a:noFill/>
          <a:ln/>
        </p:spPr>
        <p:txBody>
          <a:bodyPr wrap="square" rtlCol="0" anchor="ctr"/>
          <a:lstStyle/>
          <a:p>
            <a:pPr indent="0" marL="0">
              <a:buNone/>
            </a:pPr>
            <a:r>
              <a:rPr lang="en-US" sz="900" b="1" dirty="0">
                <a:solidFill>
                  <a:srgbClr val="1FA6A2"/>
                </a:solidFill>
                <a:latin typeface="Hanken Grotesk" pitchFamily="34" charset="0"/>
                <a:ea typeface="Hanken Grotesk" pitchFamily="34" charset="-122"/>
                <a:cs typeface="Hanken Grotesk" pitchFamily="34" charset="-120"/>
              </a:rPr>
              <a:t>✓ </a:t>
            </a:r>
            <a:pPr indent="0" marL="0">
              <a:buNone/>
            </a:pPr>
            <a:r>
              <a:rPr lang="en-US" sz="900" b="1" dirty="0">
                <a:solidFill>
                  <a:srgbClr val="17324D"/>
                </a:solidFill>
                <a:latin typeface="Hanken Grotesk" pitchFamily="34" charset="0"/>
                <a:ea typeface="Hanken Grotesk" pitchFamily="34" charset="-122"/>
                <a:cs typeface="Hanken Grotesk" pitchFamily="34" charset="-120"/>
              </a:rPr>
              <a:t>20 is a multiple of 5  </a:t>
            </a:r>
            <a:pPr indent="0" marL="0">
              <a:buNone/>
            </a:pPr>
            <a:r>
              <a:rPr lang="en-US" sz="800" dirty="0">
                <a:solidFill>
                  <a:srgbClr val="24323F"/>
                </a:solidFill>
                <a:latin typeface="Hanken Grotesk" pitchFamily="34" charset="0"/>
                <a:ea typeface="Hanken Grotesk" pitchFamily="34" charset="-122"/>
                <a:cs typeface="Hanken Grotesk" pitchFamily="34" charset="-120"/>
              </a:rPr>
              <a:t>5 × 4 = 20.</a:t>
            </a:r>
            <a:endParaRPr lang="en-US" sz="900" dirty="0"/>
          </a:p>
        </p:txBody>
      </p:sp>
      <p:sp>
        <p:nvSpPr>
          <p:cNvPr id="23" name="Shape 20"/>
          <p:cNvSpPr/>
          <p:nvPr/>
        </p:nvSpPr>
        <p:spPr>
          <a:xfrm>
            <a:off x="411480" y="4315968"/>
            <a:ext cx="4114800" cy="457200"/>
          </a:xfrm>
          <a:prstGeom prst="roundRect">
            <a:avLst>
              <a:gd name="adj" fmla="val 10000"/>
            </a:avLst>
          </a:prstGeom>
          <a:solidFill>
            <a:srgbClr val="FDECEA"/>
          </a:solidFill>
          <a:ln w="12700">
            <a:solidFill>
              <a:srgbClr val="E2A39B"/>
            </a:solidFill>
            <a:prstDash val="solid"/>
          </a:ln>
          <a:effectLst>
            <a:outerShdw sx="100000" sy="100000" kx="0" ky="0" algn="bl" rotWithShape="0" blurRad="50800" dist="12700" dir="5400000">
              <a:srgbClr val="1C2E42">
                <a:alpha val="10000"/>
              </a:srgbClr>
            </a:outerShdw>
          </a:effectLst>
        </p:spPr>
      </p:sp>
      <p:sp>
        <p:nvSpPr>
          <p:cNvPr id="24" name="Text 21"/>
          <p:cNvSpPr/>
          <p:nvPr/>
        </p:nvSpPr>
        <p:spPr>
          <a:xfrm>
            <a:off x="521208" y="4315968"/>
            <a:ext cx="3895344" cy="457200"/>
          </a:xfrm>
          <a:prstGeom prst="rect">
            <a:avLst/>
          </a:prstGeom>
          <a:noFill/>
          <a:ln/>
        </p:spPr>
        <p:txBody>
          <a:bodyPr wrap="square" rtlCol="0" anchor="ctr"/>
          <a:lstStyle/>
          <a:p>
            <a:pPr indent="0" marL="0">
              <a:buNone/>
            </a:pPr>
            <a:r>
              <a:rPr lang="en-US" sz="900" b="1" dirty="0">
                <a:solidFill>
                  <a:srgbClr val="C0392B"/>
                </a:solidFill>
                <a:latin typeface="Hanken Grotesk" pitchFamily="34" charset="0"/>
                <a:ea typeface="Hanken Grotesk" pitchFamily="34" charset="-122"/>
                <a:cs typeface="Hanken Grotesk" pitchFamily="34" charset="-120"/>
              </a:rPr>
              <a:t>✗ </a:t>
            </a:r>
            <a:pPr indent="0" marL="0">
              <a:buNone/>
            </a:pPr>
            <a:r>
              <a:rPr lang="en-US" sz="900" b="1" dirty="0">
                <a:solidFill>
                  <a:srgbClr val="17324D"/>
                </a:solidFill>
                <a:latin typeface="Hanken Grotesk" pitchFamily="34" charset="0"/>
                <a:ea typeface="Hanken Grotesk" pitchFamily="34" charset="-122"/>
                <a:cs typeface="Hanken Grotesk" pitchFamily="34" charset="-120"/>
              </a:rPr>
              <a:t>9 is a multiple of 4  </a:t>
            </a:r>
            <a:pPr indent="0" marL="0">
              <a:buNone/>
            </a:pPr>
            <a:r>
              <a:rPr lang="en-US" sz="800" dirty="0">
                <a:solidFill>
                  <a:srgbClr val="24323F"/>
                </a:solidFill>
                <a:latin typeface="Hanken Grotesk" pitchFamily="34" charset="0"/>
                <a:ea typeface="Hanken Grotesk" pitchFamily="34" charset="-122"/>
                <a:cs typeface="Hanken Grotesk" pitchFamily="34" charset="-120"/>
              </a:rPr>
              <a:t>There is no whole number times 4 that equals 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Neft Teacher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1-3: Least Common Multiple</dc:title>
  <dc:subject>6.NOS.4</dc:subject>
  <dc:creator>Neft Teacher</dc:creator>
  <cp:lastModifiedBy>Neft Teacher</cp:lastModifiedBy>
  <cp:revision>1</cp:revision>
  <dcterms:created xsi:type="dcterms:W3CDTF">2026-07-07T15:54:06Z</dcterms:created>
  <dcterms:modified xsi:type="dcterms:W3CDTF">2026-07-07T15:54:06Z</dcterms:modified>
</cp:coreProperties>
</file>