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Answer key — Reflecting over the y-axis changes the x-coordinate, not the y-coordinate. The correct reflection of (-3, 5) over the y-axis is (3, 5). The student confused which coordinate changes for each axis.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749040" cy="5143500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Shape 1"/>
          <p:cNvSpPr/>
          <p:nvPr/>
        </p:nvSpPr>
        <p:spPr>
          <a:xfrm>
            <a:off x="2651760" y="-640080"/>
            <a:ext cx="2011680" cy="2011680"/>
          </a:xfrm>
          <a:prstGeom prst="ellipse">
            <a:avLst/>
          </a:prstGeom>
          <a:solidFill>
            <a:srgbClr val="C0654A">
              <a:alpha val="3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411480" y="365760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11480" y="777240"/>
            <a:ext cx="1371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dirty="0">
                <a:solidFill>
                  <a:srgbClr val="000000"/>
                </a:solidFill>
              </a:rPr>
              <a:t>🗺️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411480" y="1783080"/>
            <a:ext cx="301752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Reflect Points Across Axes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411480" y="4160520"/>
            <a:ext cx="1188720" cy="310896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6.NOS.7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691640" y="4160520"/>
            <a:ext cx="19202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FE6E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Unit 9  ·  Lesson 9-7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023360" y="411480"/>
            <a:ext cx="480060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4251960" y="548640"/>
            <a:ext cx="4389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Math Notebook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251960" y="1024128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Name: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983480" y="1207008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251960" y="1280160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Date: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983480" y="1463040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251960" y="1536192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Period: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983480" y="1719072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023360" y="2011680"/>
            <a:ext cx="4800600" cy="1143000"/>
          </a:xfrm>
          <a:prstGeom prst="roundRect">
            <a:avLst>
              <a:gd name="adj" fmla="val 6400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206240" y="210312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Yo puedo…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206240" y="2395728"/>
            <a:ext cx="4434840" cy="7132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reflect points across the x-axis and y-axis on the coordinate plane.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023360" y="3291840"/>
            <a:ext cx="4800600" cy="128016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4206240" y="338328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WILL EXPLAIN…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Objetivo de lenguaje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206240" y="3675888"/>
            <a:ext cx="4434840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work using the words reflection, x-axis, y-axis, and symmetry.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Guided Practice / Práctica Guiada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6.NOS.7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9  ·  Lesson 9-7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10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73736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👩‍🏫 WE DO TOGETHER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188720"/>
            <a:ext cx="5120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How do you reflect a point across an axis?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640080" y="1609344"/>
            <a:ext cx="274320" cy="274320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1" name="Text 19"/>
          <p:cNvSpPr/>
          <p:nvPr/>
        </p:nvSpPr>
        <p:spPr>
          <a:xfrm>
            <a:off x="640080" y="160934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1024128" y="1554480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Now let's reflect (4, -5) over the x-axis. Which coordinate changes over the x-axis? The y-coordinate.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640080" y="2084832"/>
            <a:ext cx="274320" cy="274320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4" name="Text 22"/>
          <p:cNvSpPr/>
          <p:nvPr/>
        </p:nvSpPr>
        <p:spPr>
          <a:xfrm>
            <a:off x="640080" y="208483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1024128" y="2029968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What does -5 become when it changes sign? It becomes 5.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640080" y="2560320"/>
            <a:ext cx="274320" cy="274320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7" name="Text 25"/>
          <p:cNvSpPr/>
          <p:nvPr/>
        </p:nvSpPr>
        <p:spPr>
          <a:xfrm>
            <a:off x="640080" y="256032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1024128" y="2505456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x stays 4, so the reflection is what point? It is (4, 5).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594360" y="3886200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Your turn — show your work: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640080" y="4297680"/>
            <a:ext cx="51206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Text 30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6217920" y="1097280"/>
            <a:ext cx="246888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When you reflect the point (3, 2) over the y-axis, which coordinate changes its sign and which stays the same? Why?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6172200" y="2743200"/>
            <a:ext cx="251460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6309360" y="2834640"/>
            <a:ext cx="2286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🔑 Key Idea</a:t>
            </a:r>
            <a:endParaRPr lang="en-US" sz="950" dirty="0"/>
          </a:p>
        </p:txBody>
      </p:sp>
      <p:sp>
        <p:nvSpPr>
          <p:cNvPr id="36" name="Text 34"/>
          <p:cNvSpPr/>
          <p:nvPr/>
        </p:nvSpPr>
        <p:spPr>
          <a:xfrm>
            <a:off x="6309360" y="3108960"/>
            <a:ext cx="22860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Reflect over the x-axis: the y-coordinate changes sign. Reflect over the y-axis: the x-coordinate changes sign.</a:t>
            </a:r>
            <a:endParaRPr lang="en-US" sz="9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Sort It Out / Clasifícalo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6.NOS.7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9  ·  Lesson 9-7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11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2296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Plot each original point and then plot its reflection across the given axis.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206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Bank — cut or sort these cards: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59436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1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236220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2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413004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3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594360" y="1975104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4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59436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C0654A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594360" y="2560320"/>
            <a:ext cx="2514600" cy="292608"/>
          </a:xfrm>
          <a:prstGeom prst="rect">
            <a:avLst/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Group A</a:t>
            </a: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324612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C0654A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3246120" y="2560320"/>
            <a:ext cx="2514600" cy="292608"/>
          </a:xfrm>
          <a:prstGeom prst="rect">
            <a:avLst/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Group B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217920" y="1097280"/>
            <a:ext cx="24688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Reflect (4, -5) over the x-axis. Talk through how the coordinates change and where the new point lands.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6217920" y="274320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307238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3" name="Shape 31"/>
          <p:cNvSpPr/>
          <p:nvPr/>
        </p:nvSpPr>
        <p:spPr>
          <a:xfrm>
            <a:off x="6217920" y="340156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4" name="Shape 32"/>
          <p:cNvSpPr/>
          <p:nvPr/>
        </p:nvSpPr>
        <p:spPr>
          <a:xfrm>
            <a:off x="6217920" y="373075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6217920" y="40599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Error Analysis / Análisis de Errores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6.NOS.7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9  ·  Lesson 9-7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12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554480" cy="274320"/>
          </a:xfrm>
          <a:prstGeom prst="rect">
            <a:avLst>
              <a:gd name="adj" fmla="val 50000"/>
            </a:avLst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⚠ FIND THE ERROR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2286000" y="841248"/>
            <a:ext cx="3383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Find the Reflection Error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18872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classmate turned in the work below. One step has a mistake — find it, name it, fix it.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594360" y="1627632"/>
            <a:ext cx="5166360" cy="1517904"/>
          </a:xfrm>
          <a:prstGeom prst="roundRect">
            <a:avLst>
              <a:gd name="adj" fmla="val 3012"/>
            </a:avLst>
          </a:prstGeom>
          <a:solidFill>
            <a:srgbClr val="F4F1E8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713232" y="1691640"/>
            <a:ext cx="49377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Student's work (contains an error):</a:t>
            </a:r>
            <a:endParaRPr lang="en-US" sz="800" dirty="0"/>
          </a:p>
        </p:txBody>
      </p:sp>
      <p:sp>
        <p:nvSpPr>
          <p:cNvPr id="23" name="Text 21"/>
          <p:cNvSpPr/>
          <p:nvPr/>
        </p:nvSpPr>
        <p:spPr>
          <a:xfrm>
            <a:off x="777240" y="1938528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Problem: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Reflect (-3, 5) over the y-axis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777240" y="2322576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Student thinking: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y-axis is vertical, so I change the y-coordinate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777240" y="2706624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Student answer: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(-3, -5)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594360" y="3282696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step has the error? Circle it above.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FCE6DE"/>
          </a:solidFill>
          <a:ln w="12700">
            <a:solidFill>
              <a:srgbClr val="E2A39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🛠 Explain &amp; Fix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6217920" y="1097280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mistake was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 because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.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6217920" y="178308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217920" y="207568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236829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3" name="Text 31"/>
          <p:cNvSpPr/>
          <p:nvPr/>
        </p:nvSpPr>
        <p:spPr>
          <a:xfrm>
            <a:off x="6217920" y="2788920"/>
            <a:ext cx="2468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Fix it — rewrite the step correctly:</a:t>
            </a:r>
            <a:endParaRPr lang="en-US" sz="900" dirty="0"/>
          </a:p>
        </p:txBody>
      </p:sp>
      <p:sp>
        <p:nvSpPr>
          <p:cNvPr id="34" name="Shape 32"/>
          <p:cNvSpPr/>
          <p:nvPr/>
        </p:nvSpPr>
        <p:spPr>
          <a:xfrm>
            <a:off x="6217920" y="324612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6217920" y="353872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6217920" y="38313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6217920" y="412394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Two-Column Notes / Notas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6.NOS.7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9  ·  Lesson 9-7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13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92608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Steps / Pasos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594360" y="1243584"/>
            <a:ext cx="274320" cy="274320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0" name="Text 18"/>
          <p:cNvSpPr/>
          <p:nvPr/>
        </p:nvSpPr>
        <p:spPr>
          <a:xfrm>
            <a:off x="594360" y="124358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978408" y="1188720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will reflect (3, 2) over the y-axis.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594360" y="1719072"/>
            <a:ext cx="274320" cy="274320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3" name="Text 21"/>
          <p:cNvSpPr/>
          <p:nvPr/>
        </p:nvSpPr>
        <p:spPr>
          <a:xfrm>
            <a:off x="594360" y="171907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978408" y="1664208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y-axis is the vertical line, so the point flips left or right. That changes the x-coordinate.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2194560"/>
            <a:ext cx="274320" cy="274320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6" name="Text 24"/>
          <p:cNvSpPr/>
          <p:nvPr/>
        </p:nvSpPr>
        <p:spPr>
          <a:xfrm>
            <a:off x="594360" y="219456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978408" y="2139696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x changes sign: 3 becomes -3. The y stays the same: 2 stays 2.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594360" y="2670048"/>
            <a:ext cx="274320" cy="274320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9" name="Text 27"/>
          <p:cNvSpPr/>
          <p:nvPr/>
        </p:nvSpPr>
        <p:spPr>
          <a:xfrm>
            <a:off x="594360" y="2670048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978408" y="2615184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So the reflection of (3, 2) over the y-axis is (-3, 2).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Text 30"/>
          <p:cNvSpPr/>
          <p:nvPr/>
        </p:nvSpPr>
        <p:spPr>
          <a:xfrm>
            <a:off x="4709160" y="685800"/>
            <a:ext cx="4114800" cy="292608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Example / Mi Ejemplo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4892040" y="114300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problem here, matching each step on the left:</a:t>
            </a:r>
            <a:endParaRPr lang="en-US" sz="950" dirty="0"/>
          </a:p>
        </p:txBody>
      </p:sp>
      <p:sp>
        <p:nvSpPr>
          <p:cNvPr id="34" name="Shape 32"/>
          <p:cNvSpPr/>
          <p:nvPr/>
        </p:nvSpPr>
        <p:spPr>
          <a:xfrm>
            <a:off x="4892040" y="178308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4892040" y="211226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4892040" y="244144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4892040" y="277063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4892040" y="3099816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9" name="Shape 37"/>
          <p:cNvSpPr/>
          <p:nvPr/>
        </p:nvSpPr>
        <p:spPr>
          <a:xfrm>
            <a:off x="4892040" y="342900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0" name="Shape 38"/>
          <p:cNvSpPr/>
          <p:nvPr/>
        </p:nvSpPr>
        <p:spPr>
          <a:xfrm>
            <a:off x="4892040" y="375818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1" name="Shape 39"/>
          <p:cNvSpPr/>
          <p:nvPr/>
        </p:nvSpPr>
        <p:spPr>
          <a:xfrm>
            <a:off x="4892040" y="408736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Choice Board / Tablero de Opciones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6.NOS.7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9  ·  Lesson 9-7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14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40080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Choose ONE to show what you know: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41148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4864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✏️</a:t>
            </a:r>
            <a:endParaRPr lang="en-US" sz="2600" dirty="0"/>
          </a:p>
        </p:txBody>
      </p:sp>
      <p:sp>
        <p:nvSpPr>
          <p:cNvPr id="20" name="Text 18"/>
          <p:cNvSpPr/>
          <p:nvPr/>
        </p:nvSpPr>
        <p:spPr>
          <a:xfrm>
            <a:off x="123444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Draw &amp; Label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9436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Sketch a model for today's problem. Label it using Reflection and x-axis.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470916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484632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💬</a:t>
            </a:r>
            <a:endParaRPr lang="en-US" sz="2600" dirty="0"/>
          </a:p>
        </p:txBody>
      </p:sp>
      <p:sp>
        <p:nvSpPr>
          <p:cNvPr id="24" name="Text 22"/>
          <p:cNvSpPr/>
          <p:nvPr/>
        </p:nvSpPr>
        <p:spPr>
          <a:xfrm>
            <a:off x="553212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It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489204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 2–3 sentences, explain "Reflect over the x-axis: the y-coordinate changes sign. Reflect over the y-axis: the x-coordinate changes sign." in your own words.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41148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4864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🧮</a:t>
            </a:r>
            <a:endParaRPr lang="en-US" sz="2600" dirty="0"/>
          </a:p>
        </p:txBody>
      </p:sp>
      <p:sp>
        <p:nvSpPr>
          <p:cNvPr id="28" name="Text 26"/>
          <p:cNvSpPr/>
          <p:nvPr/>
        </p:nvSpPr>
        <p:spPr>
          <a:xfrm>
            <a:off x="123444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Solve It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59436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practice problem and show every step clearly.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470916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484632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🎯</a:t>
            </a:r>
            <a:endParaRPr lang="en-US" sz="2600" dirty="0"/>
          </a:p>
        </p:txBody>
      </p:sp>
      <p:sp>
        <p:nvSpPr>
          <p:cNvPr id="32" name="Text 30"/>
          <p:cNvSpPr/>
          <p:nvPr/>
        </p:nvSpPr>
        <p:spPr>
          <a:xfrm>
            <a:off x="553212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Create a Problem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489204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Write your own problem that uses Reflection, then solve it and make an answer key.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Independent Practice / Práctica Independiente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6.NOS.7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9  ·  Lesson 9-7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15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46304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✍️ ON YOUR OWN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C0654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Point A is at (-3, 5). It is reflected over the x-axis to A', then A' is reflected over the y-axis to A''. What are the coordinates of A''?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777240" y="178308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Text 19"/>
          <p:cNvSpPr/>
          <p:nvPr/>
        </p:nvSpPr>
        <p:spPr>
          <a:xfrm>
            <a:off x="594360" y="219456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C0654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What is the reflection of (4, -3) over the x-axis?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777240" y="274320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315468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C0654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What is the reflection of (-2, 6) over the y-axis?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777240" y="370332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217920" y="1097280"/>
            <a:ext cx="246888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How is reflecting a point over an axis like looking at it in a mirror placed on that axis?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6217920" y="283464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9" name="Shape 27"/>
          <p:cNvSpPr/>
          <p:nvPr/>
        </p:nvSpPr>
        <p:spPr>
          <a:xfrm>
            <a:off x="6217920" y="316382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0" name="Shape 28"/>
          <p:cNvSpPr/>
          <p:nvPr/>
        </p:nvSpPr>
        <p:spPr>
          <a:xfrm>
            <a:off x="6217920" y="349300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217920" y="382219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415137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Think–Write–Respond / Piensa y Escribe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6.NOS.7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9  ·  Lesson 9-7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16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Use evidence from today's lesson to complete each frame.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11480" y="96012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05156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1 — </a:t>
            </a:r>
            <a:pPr indent="0" marL="0">
              <a:buNone/>
            </a:pPr>
            <a:r>
              <a:rPr lang="en-US" sz="110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the Rule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34416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key idea is "Reflect over the x-axis: the y-coordinate changes sign. Reflect over the y-axis: the x-coordinate changes sign." — and it works because ___.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594360" y="189280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411480" y="224028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3317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2 — </a:t>
            </a:r>
            <a:pPr indent="0" marL="0">
              <a:buNone/>
            </a:pPr>
            <a:r>
              <a:rPr lang="en-US" sz="110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Because / But / So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594360" y="262432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Because Reflection means ___, but a tricky part is ___, so I have to ___.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317296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411480" y="352044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94360" y="3611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3 — </a:t>
            </a:r>
            <a:pPr indent="0" marL="0">
              <a:buNone/>
            </a:pPr>
            <a:r>
              <a:rPr lang="en-US" sz="110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Catch the Mistake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594360" y="390448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common mistake with Reflection is ___. It happens because ___, and the fix is ___.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594360" y="445312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Exit Ticket / Boleto de Salida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6.NOS.7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9  ·  Lesson 9-7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Reflection / Reflexión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594360" y="109728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 I learned that ___ because ___.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594360" y="178308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Shape 19"/>
          <p:cNvSpPr/>
          <p:nvPr/>
        </p:nvSpPr>
        <p:spPr>
          <a:xfrm>
            <a:off x="594360" y="209397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594360" y="240487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283464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One thing I am still not sure about is ___.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594360" y="35204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594360" y="383133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594360" y="414223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7" name="Shape 25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Quick Exit Ticket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4892040" y="1097280"/>
            <a:ext cx="374904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C0654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1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What is the reflection of (-5, 2) over the y-axis?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5029200" y="178308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A.  (-5, -2)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5029200" y="2093976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B.  (5, -2)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5029200" y="2404872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C.  (5, 2)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5029200" y="2715768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D.  (2, -5)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4892040" y="3163824"/>
            <a:ext cx="37490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C0654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2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Explain how you know your answer is correct. Use at least one vocabulary word.</a:t>
            </a:r>
            <a:endParaRPr lang="en-US" sz="1050" dirty="0"/>
          </a:p>
        </p:txBody>
      </p:sp>
      <p:sp>
        <p:nvSpPr>
          <p:cNvPr id="35" name="Shape 33"/>
          <p:cNvSpPr/>
          <p:nvPr/>
        </p:nvSpPr>
        <p:spPr>
          <a:xfrm>
            <a:off x="4892040" y="380390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4892040" y="409651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4892040" y="438912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Goal Tracker / Seguimiento de Metas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6.NOS.7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9  ·  Lesson 9-7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18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58368"/>
            <a:ext cx="8412480" cy="502920"/>
          </a:xfrm>
          <a:prstGeom prst="roundRect">
            <a:avLst>
              <a:gd name="adj" fmla="val 14545"/>
            </a:avLst>
          </a:prstGeom>
          <a:solidFill>
            <a:srgbClr val="17324D"/>
          </a:solidFill>
          <a:ln/>
        </p:spPr>
      </p:sp>
      <p:sp>
        <p:nvSpPr>
          <p:cNvPr id="18" name="Text 16"/>
          <p:cNvSpPr/>
          <p:nvPr/>
        </p:nvSpPr>
        <p:spPr>
          <a:xfrm>
            <a:off x="640080" y="658368"/>
            <a:ext cx="7955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2C15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Goal:  </a:t>
            </a:r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reflect points across the x-axis and y-axis on the coordinate plane.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1148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1138428" y="1508760"/>
            <a:ext cx="512064" cy="512064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1" name="Text 19"/>
          <p:cNvSpPr/>
          <p:nvPr/>
        </p:nvSpPr>
        <p:spPr>
          <a:xfrm>
            <a:off x="113842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45720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Not Yet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52120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need more help. This does not make sense to me yet.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45720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25" name="Shape 23"/>
          <p:cNvSpPr/>
          <p:nvPr/>
        </p:nvSpPr>
        <p:spPr>
          <a:xfrm>
            <a:off x="256032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3287268" y="1508760"/>
            <a:ext cx="512064" cy="512064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7" name="Text 25"/>
          <p:cNvSpPr/>
          <p:nvPr/>
        </p:nvSpPr>
        <p:spPr>
          <a:xfrm>
            <a:off x="328726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2000" dirty="0"/>
          </a:p>
        </p:txBody>
      </p:sp>
      <p:sp>
        <p:nvSpPr>
          <p:cNvPr id="28" name="Text 26"/>
          <p:cNvSpPr/>
          <p:nvPr/>
        </p:nvSpPr>
        <p:spPr>
          <a:xfrm>
            <a:off x="260604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Getting There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267004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understand the idea but I make mistakes when I work.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260604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1" name="Shape 29"/>
          <p:cNvSpPr/>
          <p:nvPr/>
        </p:nvSpPr>
        <p:spPr>
          <a:xfrm>
            <a:off x="470916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5436108" y="1508760"/>
            <a:ext cx="512064" cy="512064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33" name="Text 31"/>
          <p:cNvSpPr/>
          <p:nvPr/>
        </p:nvSpPr>
        <p:spPr>
          <a:xfrm>
            <a:off x="543610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2000" dirty="0"/>
          </a:p>
        </p:txBody>
      </p:sp>
      <p:sp>
        <p:nvSpPr>
          <p:cNvPr id="34" name="Text 32"/>
          <p:cNvSpPr/>
          <p:nvPr/>
        </p:nvSpPr>
        <p:spPr>
          <a:xfrm>
            <a:off x="475488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Got It!</a:t>
            </a:r>
            <a:endParaRPr lang="en-US" sz="1150" dirty="0"/>
          </a:p>
        </p:txBody>
      </p:sp>
      <p:sp>
        <p:nvSpPr>
          <p:cNvPr id="35" name="Text 33"/>
          <p:cNvSpPr/>
          <p:nvPr/>
        </p:nvSpPr>
        <p:spPr>
          <a:xfrm>
            <a:off x="481888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solve problems on my own and explain my thinking.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475488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7" name="Shape 35"/>
          <p:cNvSpPr/>
          <p:nvPr/>
        </p:nvSpPr>
        <p:spPr>
          <a:xfrm>
            <a:off x="685800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8" name="Shape 36"/>
          <p:cNvSpPr/>
          <p:nvPr/>
        </p:nvSpPr>
        <p:spPr>
          <a:xfrm>
            <a:off x="7584948" y="1508760"/>
            <a:ext cx="512064" cy="512064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39" name="Text 37"/>
          <p:cNvSpPr/>
          <p:nvPr/>
        </p:nvSpPr>
        <p:spPr>
          <a:xfrm>
            <a:off x="758494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2000" dirty="0"/>
          </a:p>
        </p:txBody>
      </p:sp>
      <p:sp>
        <p:nvSpPr>
          <p:cNvPr id="40" name="Text 38"/>
          <p:cNvSpPr/>
          <p:nvPr/>
        </p:nvSpPr>
        <p:spPr>
          <a:xfrm>
            <a:off x="690372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Can Teach It</a:t>
            </a:r>
            <a:endParaRPr lang="en-US" sz="1150" dirty="0"/>
          </a:p>
        </p:txBody>
      </p:sp>
      <p:sp>
        <p:nvSpPr>
          <p:cNvPr id="41" name="Text 39"/>
          <p:cNvSpPr/>
          <p:nvPr/>
        </p:nvSpPr>
        <p:spPr>
          <a:xfrm>
            <a:off x="696772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clearly teach this strategy to a classmate.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690372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43" name="Shape 41"/>
          <p:cNvSpPr/>
          <p:nvPr/>
        </p:nvSpPr>
        <p:spPr>
          <a:xfrm>
            <a:off x="411480" y="3977640"/>
            <a:ext cx="8412480" cy="68580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44" name="Text 42"/>
          <p:cNvSpPr/>
          <p:nvPr/>
        </p:nvSpPr>
        <p:spPr>
          <a:xfrm>
            <a:off x="640080" y="3977640"/>
            <a:ext cx="79552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C0654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next step:  </a:t>
            </a:r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 move up one level, I will ___.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Learning Objectives / Objetivos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6.NOS.7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9  ·  Lesson 9-7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goals — what I will know and be able to say: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411480" y="100584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170432"/>
            <a:ext cx="1920240" cy="310896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CONTENT OBJECTIVE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2651760" y="117043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Yo puedo…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40080" y="157276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8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reflect points across the x-axis and y-axis on the coordinate plane.</a:t>
            </a:r>
            <a:endParaRPr lang="en-US" sz="1800" dirty="0"/>
          </a:p>
        </p:txBody>
      </p:sp>
      <p:sp>
        <p:nvSpPr>
          <p:cNvPr id="22" name="Shape 20"/>
          <p:cNvSpPr/>
          <p:nvPr/>
        </p:nvSpPr>
        <p:spPr>
          <a:xfrm>
            <a:off x="411480" y="278892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FBEFD0"/>
          </a:solidFill>
          <a:ln w="12700">
            <a:solidFill>
              <a:srgbClr val="F2C15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953512"/>
            <a:ext cx="1920240" cy="310896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LANGUAGE OBJECTIVE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2651760" y="295351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 explain…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Puedo explicar…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640080" y="335584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7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work using the words reflection, x-axis, y-axis, and symmetry.</a:t>
            </a:r>
            <a:endParaRPr lang="en-US" sz="1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Launch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6.NOS.7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9  ·  Lesson 9-7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LAUNCH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When you reflect the point (3, 2) over the y-axis, which coordinate changes its sign and which stays the same? Why?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reflection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x-axis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y-axis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ordered pair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coordinate plane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Explore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6.NOS.7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9  ·  Lesson 9-7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EXPLORE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Reflect (4, -5) over the x-axis. Talk through how the coordinates change and where the new point lands.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reflection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x-axis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y-axis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ordered pair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coordinate plane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Connect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6.NOS.7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9  ·  Lesson 9-7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5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CONNECT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How is reflecting a point over an axis like looking at it in a mirror placed on that axis?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reflection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x-axis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y-axis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coordinate plane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ordered pair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Reflect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6.NOS.7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9  ·  Lesson 9-7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REFLECT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classmate reflected (2, 3) over the x-axis and got (-2, 3). What did they do wrong, and what is the correct image?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reflection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x-axis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y-axis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ordered pair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coordinate plane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Practice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6.NOS.7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9  ·  Lesson 9-7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PRACTICE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During practice on Reflect Points Across Axes, what strategy did you use when a problem felt tricky?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Reflection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x-axis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y-axis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Symmetry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 Curious / Sé Curioso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6.NOS.7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9  ·  Lesson 9-7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8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3716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VISUAL PROMPT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07008"/>
            <a:ext cx="3794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Mirror Images on the Map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508760"/>
            <a:ext cx="379476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Captain Vega discovers that her treasure map has a magic mirror trick! When she folds the map along the x-axis, some clues match up perfectly with clues on the other side. For example, a marker at (2, 4) has a matching marker at (2, -4) when reflected over the x-axis. Another pair reflects over the y-axis: (5, 3) and (-5, 3). How does reflection change the coordinates?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594360" y="315468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first idea: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356616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388620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594360" y="42062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4709160" y="685800"/>
            <a:ext cx="411480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👁  I Notice…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892040" y="1051560"/>
            <a:ext cx="374904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When (2, 4) reflects over the x-axis to (2, -4), which coordinate changed?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When (5, 3) reflects over the y-axis to (-5, 3), which coordinate changed?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stays the same in each reflection?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709160" y="2743200"/>
            <a:ext cx="411480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4709160" y="2743200"/>
            <a:ext cx="411480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💭  I Wonder…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4892040" y="3108960"/>
            <a:ext cx="374904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happens if you reflect a point over BOTH axes?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Can a point be its own reflection?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Vocabulary / Vocabulario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6.NOS.7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9  ·  Lesson 9-7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9</a:t>
            </a:r>
            <a:endParaRPr lang="en-US" sz="800" dirty="0"/>
          </a:p>
        </p:txBody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11480" y="685800"/>
          <a:ext cx="8412480" cy="914400"/>
        </p:xfrm>
        <a:graphic>
          <a:graphicData uri="http://schemas.openxmlformats.org/drawingml/2006/table">
            <a:tbl>
              <a:tblPr/>
              <a:tblGrid>
                <a:gridCol w="2103120"/>
                <a:gridCol w="4114800"/>
                <a:gridCol w="2194560"/>
              </a:tblGrid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Term / Término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Meaning / Significado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Example / Ejemplo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Reflection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Reflexión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flipped image of a point on the other side of a line, the same distance away.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Una imagen volteada de un punto al otro lado de una línea, a la misma distancia.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(3, 2) reflected over the y-axis becomes (-3, 2) — x changes sign, y stays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x-axis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Eje x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The line that goes across the grid. Flipping over it changes the y sign.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La línea que va de lado en la cuadrícula. Voltear sobre ella cambia el signo de y.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(4, 3) → (4, -3): the y flips from +3 to -3, like folding the paper along the horizontal line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y-axis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Eje y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The line that goes up the grid. Flipping over it changes the x sign.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La línea que va hacia arriba en la cuadrícula. Voltear sobre ella cambia el signo de x.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(4, 3) → (-4, 3): the x flips from +4 to -4, like folding the paper along the vertical line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Symmetry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Simetría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When a shape looks the same on both sides of a line.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Cuando una figura se ve igual a ambos lados de una línea.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butterfly's wings are symmetric — fold it down the middle and both sides match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Integer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Número entero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Whole numbers and their opposites, like -2, -1, 0, 1, 2.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Números enteros y sus opuestos, como -2, -1, 0, 1, 2.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..., -3, -2, -1, 0, 1, 2, 3, ...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8" name="Text 15"/>
          <p:cNvSpPr/>
          <p:nvPr/>
        </p:nvSpPr>
        <p:spPr>
          <a:xfrm>
            <a:off x="411480" y="3520440"/>
            <a:ext cx="84124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Reflection — example vs. non-example:</a:t>
            </a:r>
            <a:endParaRPr lang="en-US" sz="950" dirty="0"/>
          </a:p>
        </p:txBody>
      </p:sp>
      <p:sp>
        <p:nvSpPr>
          <p:cNvPr id="19" name="Shape 16"/>
          <p:cNvSpPr/>
          <p:nvPr/>
        </p:nvSpPr>
        <p:spPr>
          <a:xfrm>
            <a:off x="411480" y="3813048"/>
            <a:ext cx="4114800" cy="457200"/>
          </a:xfrm>
          <a:prstGeom prst="roundRect">
            <a:avLst>
              <a:gd name="adj" fmla="val 10000"/>
            </a:avLst>
          </a:prstGeom>
          <a:solidFill>
            <a:srgbClr val="E7F6F4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0" name="Text 17"/>
          <p:cNvSpPr/>
          <p:nvPr/>
        </p:nvSpPr>
        <p:spPr>
          <a:xfrm>
            <a:off x="521208" y="3813048"/>
            <a:ext cx="38953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✓ </a:t>
            </a:r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(3, 4) flipped over the x-axis to (3, −4)  </a:t>
            </a:r>
            <a:pPr indent="0" marL="0">
              <a:buNone/>
            </a:pPr>
            <a:r>
              <a:rPr lang="en-US" sz="8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It is a mirror image across the axis.</a:t>
            </a:r>
            <a:endParaRPr lang="en-US" sz="900" dirty="0"/>
          </a:p>
        </p:txBody>
      </p:sp>
      <p:sp>
        <p:nvSpPr>
          <p:cNvPr id="21" name="Shape 18"/>
          <p:cNvSpPr/>
          <p:nvPr/>
        </p:nvSpPr>
        <p:spPr>
          <a:xfrm>
            <a:off x="4663440" y="3813048"/>
            <a:ext cx="4114800" cy="457200"/>
          </a:xfrm>
          <a:prstGeom prst="roundRect">
            <a:avLst>
              <a:gd name="adj" fmla="val 10000"/>
            </a:avLst>
          </a:prstGeom>
          <a:solidFill>
            <a:srgbClr val="FDECEA"/>
          </a:solidFill>
          <a:ln w="12700">
            <a:solidFill>
              <a:srgbClr val="E2A39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2" name="Text 19"/>
          <p:cNvSpPr/>
          <p:nvPr/>
        </p:nvSpPr>
        <p:spPr>
          <a:xfrm>
            <a:off x="4773168" y="3813048"/>
            <a:ext cx="38953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C0392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✗ </a:t>
            </a:r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(3, 4) moved right to (5, 4)  </a:t>
            </a:r>
            <a:pPr indent="0" marL="0">
              <a:buNone/>
            </a:pPr>
            <a:r>
              <a:rPr lang="en-US" sz="8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That is a slide, not a reflection.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Neft Teacher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9-7: Reflect Points Across Axes</dc:title>
  <dc:subject>6.NOS.7</dc:subject>
  <dc:creator>Neft Teacher</dc:creator>
  <cp:lastModifiedBy>Neft Teacher</cp:lastModifiedBy>
  <cp:revision>1</cp:revision>
  <dcterms:created xsi:type="dcterms:W3CDTF">2026-07-07T15:54:07Z</dcterms:created>
  <dcterms:modified xsi:type="dcterms:W3CDTF">2026-07-07T15:54:07Z</dcterms:modified>
</cp:coreProperties>
</file>